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3.xml" ContentType="application/vnd.openxmlformats-officedocument.presentationml.notesSlide+xml"/>
  <Override PartName="/ppt/tags/tag45.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34" r:id="rId2"/>
    <p:sldId id="257" r:id="rId3"/>
    <p:sldId id="335" r:id="rId4"/>
    <p:sldId id="340" r:id="rId5"/>
    <p:sldId id="320" r:id="rId6"/>
    <p:sldId id="297" r:id="rId7"/>
    <p:sldId id="319" r:id="rId8"/>
    <p:sldId id="337" r:id="rId9"/>
    <p:sldId id="315" r:id="rId10"/>
    <p:sldId id="321" r:id="rId11"/>
    <p:sldId id="322" r:id="rId12"/>
    <p:sldId id="323" r:id="rId13"/>
    <p:sldId id="325" r:id="rId14"/>
    <p:sldId id="326" r:id="rId15"/>
    <p:sldId id="324" r:id="rId16"/>
    <p:sldId id="330" r:id="rId17"/>
    <p:sldId id="327" r:id="rId18"/>
    <p:sldId id="331" r:id="rId19"/>
    <p:sldId id="328" r:id="rId20"/>
    <p:sldId id="329" r:id="rId21"/>
    <p:sldId id="332" r:id="rId22"/>
    <p:sldId id="333" r:id="rId23"/>
    <p:sldId id="338" r:id="rId24"/>
    <p:sldId id="268" r:id="rId25"/>
    <p:sldId id="279" r:id="rId26"/>
    <p:sldId id="280" r:id="rId27"/>
    <p:sldId id="281" r:id="rId28"/>
    <p:sldId id="285" r:id="rId29"/>
    <p:sldId id="286" r:id="rId30"/>
    <p:sldId id="282" r:id="rId31"/>
    <p:sldId id="287" r:id="rId32"/>
    <p:sldId id="288" r:id="rId33"/>
    <p:sldId id="289" r:id="rId34"/>
    <p:sldId id="283" r:id="rId35"/>
    <p:sldId id="290" r:id="rId36"/>
    <p:sldId id="291" r:id="rId37"/>
    <p:sldId id="292" r:id="rId38"/>
    <p:sldId id="293" r:id="rId39"/>
    <p:sldId id="339" r:id="rId40"/>
    <p:sldId id="270" r:id="rId41"/>
    <p:sldId id="313" r:id="rId42"/>
    <p:sldId id="312" r:id="rId43"/>
    <p:sldId id="262"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37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6E99"/>
    <a:srgbClr val="A3AD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90" autoAdjust="0"/>
  </p:normalViewPr>
  <p:slideViewPr>
    <p:cSldViewPr snapToGrid="0" showGuides="1">
      <p:cViewPr varScale="1">
        <p:scale>
          <a:sx n="70" d="100"/>
          <a:sy n="70" d="100"/>
        </p:scale>
        <p:origin x="1138" y="62"/>
      </p:cViewPr>
      <p:guideLst>
        <p:guide orient="horz" pos="2173"/>
        <p:guide pos="37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emf"/><Relationship Id="rId4"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B1773-B3E4-4B17-A809-DB6B36D9DDFD}"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CA19E-FF94-472F-8024-89C08620AF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我们小组的展示主题是</a:t>
            </a:r>
            <a:endParaRPr lang="en-US" altLang="zh-CN" dirty="0"/>
          </a:p>
          <a:p>
            <a:r>
              <a:rPr lang="en-US" altLang="zh-CN" dirty="0"/>
              <a:t>《</a:t>
            </a:r>
            <a:r>
              <a:rPr lang="zh-CN" altLang="en-US" dirty="0"/>
              <a:t>稀疏矩阵乘法优化：从体系结构的视角</a:t>
            </a:r>
            <a:r>
              <a:rPr lang="en-US" altLang="zh-CN" dirty="0"/>
              <a:t>》</a:t>
            </a:r>
            <a:r>
              <a:rPr lang="zh-CN" altLang="en-US" dirty="0"/>
              <a:t>，接下来我们会介绍</a:t>
            </a:r>
            <a:r>
              <a:rPr lang="en-US" altLang="zh-CN" dirty="0"/>
              <a:t>3</a:t>
            </a:r>
            <a:r>
              <a:rPr lang="zh-CN" altLang="en-US" dirty="0"/>
              <a:t>篇有关的</a:t>
            </a:r>
            <a:r>
              <a:rPr lang="en-US" altLang="zh-CN" dirty="0"/>
              <a:t>ASPLOS</a:t>
            </a:r>
            <a:r>
              <a:rPr lang="zh-CN" altLang="en-US" dirty="0"/>
              <a:t>中选取的论文</a:t>
            </a:r>
            <a:endParaRPr lang="en-US" altLang="zh-CN" dirty="0"/>
          </a:p>
          <a:p>
            <a:r>
              <a:rPr lang="en-US" altLang="zh-CN" dirty="0"/>
              <a:t>Our group's presentation topic is "Optimization of sparse matrix multiplication: an architectural perspective",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sparse matrix multiplication optimization is a kind of operation which is optimized according to the characteristics of sparse matrix through special algorithm and storage mode, so as to improve the computation efficiency and reduce the storage space  and we will then present three relevant papers selected from ASPLOS.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sz="1800" b="0" i="0" u="none" strike="noStrike" baseline="0" dirty="0">
                <a:latin typeface="LinLibertineTB"/>
              </a:rPr>
              <a:t>DOTA system design. (a) The abstraction of a single encoder block. We divide each encoder into three sequential</a:t>
            </a:r>
          </a:p>
          <a:p>
            <a:pPr algn="l"/>
            <a:r>
              <a:rPr lang="en-US" sz="1800" b="0" i="0" u="none" strike="noStrike" baseline="0" dirty="0">
                <a:latin typeface="LinLibertineTB"/>
              </a:rPr>
              <a:t>stages. Each stage contains multiple GEMM operations that can be further cut into chunks (represented by different colors)</a:t>
            </a:r>
          </a:p>
          <a:p>
            <a:pPr algn="l"/>
            <a:r>
              <a:rPr lang="en-US" sz="1800" b="0" i="0" u="none" strike="noStrike" baseline="0" dirty="0">
                <a:latin typeface="LinLibertineTB"/>
              </a:rPr>
              <a:t>and mapped to different compute Lanes. (b) Overall system design of DOTA. Each compute Lane communicates with off-chip</a:t>
            </a:r>
          </a:p>
          <a:p>
            <a:pPr algn="l"/>
            <a:r>
              <a:rPr lang="en-US" sz="1800" b="0" i="0" u="none" strike="noStrike" baseline="0" dirty="0">
                <a:latin typeface="LinLibertineTB"/>
              </a:rPr>
              <a:t>DRAM for input feature. The intermediate results are summed up in the Accumulator. (c) Computation mapping between the</a:t>
            </a:r>
          </a:p>
          <a:p>
            <a:pPr algn="l"/>
            <a:r>
              <a:rPr lang="en-US" sz="1800" b="0" i="0" u="none" strike="noStrike" baseline="0" dirty="0">
                <a:latin typeface="LinLibertineTB"/>
              </a:rPr>
              <a:t>algorithm and hardware. Each DOTA accelerator processes one input sequence, and each Lane computes for one chunk (color).</a:t>
            </a:r>
            <a:endParaRPr 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sz="1800" b="0" i="0" u="none" strike="noStrike" baseline="0" dirty="0">
                <a:latin typeface="LinLibertineTB"/>
              </a:rPr>
              <a:t>DOTA system design. (a) The abstraction of a single encoder block. We divide each encoder into three sequential</a:t>
            </a:r>
          </a:p>
          <a:p>
            <a:pPr algn="l"/>
            <a:r>
              <a:rPr lang="en-US" sz="1800" b="0" i="0" u="none" strike="noStrike" baseline="0" dirty="0">
                <a:latin typeface="LinLibertineTB"/>
              </a:rPr>
              <a:t>stages. Each stage contains multiple GEMM operations that can be further cut into chunks (represented by different colors)</a:t>
            </a:r>
          </a:p>
          <a:p>
            <a:pPr algn="l"/>
            <a:r>
              <a:rPr lang="en-US" sz="1800" b="0" i="0" u="none" strike="noStrike" baseline="0" dirty="0">
                <a:latin typeface="LinLibertineTB"/>
              </a:rPr>
              <a:t>and mapped to different compute Lanes. (b) Overall system design of DOTA. Each compute Lane communicates with off-chip</a:t>
            </a:r>
          </a:p>
          <a:p>
            <a:pPr algn="l"/>
            <a:r>
              <a:rPr lang="en-US" sz="1800" b="0" i="0" u="none" strike="noStrike" baseline="0" dirty="0">
                <a:latin typeface="LinLibertineTB"/>
              </a:rPr>
              <a:t>DRAM for input feature. The intermediate results are summed up in the Accumulator. (c) Computation mapping between the</a:t>
            </a:r>
          </a:p>
          <a:p>
            <a:pPr algn="l"/>
            <a:r>
              <a:rPr lang="en-US" sz="1800" b="0" i="0" u="none" strike="noStrike" baseline="0" dirty="0">
                <a:latin typeface="LinLibertineTB"/>
              </a:rPr>
              <a:t>algorithm and hardware. Each DOTA accelerator processes one input sequence, and each Lane computes for one chunk (color).</a:t>
            </a:r>
            <a:endParaRPr 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sz="1800" b="0" i="0" u="none" strike="noStrike" baseline="0" dirty="0">
                <a:latin typeface="LinLibertineTB"/>
              </a:rPr>
              <a:t>Figure 11: Model accuracy of DOTA comparing with dense baseline and ELSA under different retention ratios across the</a:t>
            </a:r>
          </a:p>
          <a:p>
            <a:pPr algn="l"/>
            <a:r>
              <a:rPr lang="en-US" sz="1800" b="0" i="0" u="none" strike="noStrike" baseline="0" dirty="0">
                <a:latin typeface="LinLibertineTB"/>
              </a:rPr>
              <a:t>benchmarks. The performance metric of GPT-2 is perplexity score, the lower the better. The other dataset uses accuracy, the</a:t>
            </a:r>
          </a:p>
          <a:p>
            <a:pPr algn="l"/>
            <a:r>
              <a:rPr lang="en-US" sz="1800" b="0" i="0" u="none" strike="noStrike" baseline="0" dirty="0">
                <a:latin typeface="LinLibertineTB"/>
              </a:rPr>
              <a:t>higher the better. The purple line indicates the best results provided by the LRA benchmark</a:t>
            </a:r>
          </a:p>
          <a:p>
            <a:pPr algn="l"/>
            <a:endParaRPr lang="en-US" sz="1800" b="0" i="0" u="none" strike="noStrike" baseline="0" dirty="0">
              <a:latin typeface="LinLibertineTB"/>
            </a:endParaRPr>
          </a:p>
          <a:p>
            <a:pPr algn="l"/>
            <a:r>
              <a:rPr lang="en-US" sz="1800" b="0" i="0" u="none" strike="noStrike" baseline="0" dirty="0">
                <a:latin typeface="LinLibertineTB"/>
              </a:rPr>
              <a:t>Figure 12: (a) Speedup of DOTA over GPU and ELSA on attention block. (b) End-to-end speedup over GPU. Red dots indicate the</a:t>
            </a:r>
          </a:p>
          <a:p>
            <a:pPr algn="l"/>
            <a:r>
              <a:rPr lang="en-US" sz="1800" b="0" i="0" u="none" strike="noStrike" baseline="0" dirty="0">
                <a:latin typeface="LinLibertineTB"/>
              </a:rPr>
              <a:t>theoretical performance upper-bound of an accelerator. (c) Normalized latency breakdown of DOTA. DOTA-F means to compute</a:t>
            </a:r>
          </a:p>
          <a:p>
            <a:pPr algn="l"/>
            <a:r>
              <a:rPr lang="en-US" sz="1800" b="0" i="0" u="none" strike="noStrike" baseline="0" dirty="0">
                <a:latin typeface="LinLibertineTB"/>
              </a:rPr>
              <a:t>the </a:t>
            </a:r>
            <a:r>
              <a:rPr lang="en-US" sz="1800" b="0" i="0" u="none" strike="noStrike" baseline="0" dirty="0">
                <a:latin typeface="LinLibertineTBI"/>
              </a:rPr>
              <a:t>Full </a:t>
            </a:r>
            <a:r>
              <a:rPr lang="en-US" sz="1800" b="0" i="0" u="none" strike="noStrike" baseline="0" dirty="0">
                <a:latin typeface="LinLibertineTB"/>
              </a:rPr>
              <a:t>attention graph with DOTA without detection and omission. DOTA-C (Conservative) and DOTA-A (Aggressive) both</a:t>
            </a:r>
          </a:p>
          <a:p>
            <a:pPr algn="l"/>
            <a:r>
              <a:rPr lang="en-US" sz="1800" b="0" i="0" u="none" strike="noStrike" baseline="0" dirty="0">
                <a:latin typeface="LinLibertineTB"/>
              </a:rPr>
              <a:t>adopt attention detection, while DOTA-C allows for an accuracy degradation less than 0.5% and DOTA-A allows for 1.5%.</a:t>
            </a:r>
            <a:endParaRPr 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Hello everyone, I’m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yps</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ztj</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We are going to introduce the paper Spada: accelerating sparse matrix multiplication with </a:t>
            </a:r>
            <a:r>
              <a:rPr lang="en-US" altLang="zh-CN" sz="1800" dirty="0">
                <a:effectLst/>
                <a:latin typeface="Times New Roman" panose="02020603050405020304" pitchFamily="18" charset="0"/>
                <a:ea typeface="宋体" panose="02010600030101010101" pitchFamily="2" charset="-122"/>
              </a:rPr>
              <a:t>adaptive dataflow</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Times New Roman" panose="02020603050405020304" pitchFamily="18" charset="0"/>
              </a:rPr>
              <a:t>Sparse matrices </a:t>
            </a:r>
            <a:r>
              <a:rPr lang="en-US" altLang="zh-CN" sz="1800" dirty="0">
                <a:effectLst/>
                <a:latin typeface="Times New Roman" panose="02020603050405020304" pitchFamily="18" charset="0"/>
                <a:ea typeface="宋体" panose="02010600030101010101" pitchFamily="2" charset="-122"/>
              </a:rPr>
              <a:t>multiplication, or </a:t>
            </a:r>
            <a:r>
              <a:rPr lang="en-US" altLang="zh-CN" sz="1800" dirty="0" err="1">
                <a:effectLst/>
                <a:latin typeface="Times New Roman" panose="02020603050405020304" pitchFamily="18" charset="0"/>
                <a:ea typeface="宋体" panose="02010600030101010101" pitchFamily="2" charset="-122"/>
              </a:rPr>
              <a:t>SpGEMM</a:t>
            </a:r>
            <a:r>
              <a:rPr lang="en-US" altLang="zh-CN" sz="1800" dirty="0">
                <a:effectLst/>
                <a:latin typeface="Times New Roman" panose="02020603050405020304" pitchFamily="18" charset="0"/>
                <a:ea typeface="宋体" panose="02010600030101010101" pitchFamily="2" charset="-122"/>
              </a:rPr>
              <a:t>, </a:t>
            </a:r>
            <a:r>
              <a:rPr lang="en-US" altLang="zh-CN" sz="1800" dirty="0">
                <a:effectLst/>
                <a:ea typeface="Times New Roman" panose="02020603050405020304" pitchFamily="18" charset="0"/>
              </a:rPr>
              <a:t>is widely used from graph analytics, molecule dynamics to machine learning.</a:t>
            </a:r>
          </a:p>
          <a:p>
            <a:r>
              <a:rPr lang="en-US" altLang="zh-CN" sz="1800" dirty="0">
                <a:effectLst/>
                <a:ea typeface="Times New Roman" panose="02020603050405020304" pitchFamily="18" charset="0"/>
              </a:rPr>
              <a:t>However, these matrices have varied size and density. For example, the densities of sparse neural networks is much larger than the density of graph analytics. Besides, the non-zero distributions of these matrices are also very diverse. These together creates diverse sparse patterns across different workloads. This sparse patterns result in </a:t>
            </a:r>
            <a:r>
              <a:rPr lang="en-US" altLang="zh-CN" sz="1800" dirty="0" err="1">
                <a:effectLst/>
                <a:ea typeface="Times New Roman" panose="02020603050405020304" pitchFamily="18" charset="0"/>
              </a:rPr>
              <a:t>SpGEMM</a:t>
            </a:r>
            <a:r>
              <a:rPr lang="en-US" altLang="zh-CN" sz="1800" dirty="0">
                <a:effectLst/>
                <a:ea typeface="Times New Roman" panose="02020603050405020304" pitchFamily="18" charset="0"/>
              </a:rPr>
              <a:t> being executed with different intersection efficiency, partial sum generation and data reuse.</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24</a:t>
            </a:fld>
            <a:endParaRPr lang="zh-CN" altLang="en-US"/>
          </a:p>
        </p:txBody>
      </p:sp>
    </p:spTree>
    <p:extLst>
      <p:ext uri="{BB962C8B-B14F-4D97-AF65-F5344CB8AC3E}">
        <p14:creationId xmlns:p14="http://schemas.microsoft.com/office/powerpoint/2010/main" val="58563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On the other hand, </a:t>
            </a:r>
            <a:r>
              <a:rPr lang="en-US" altLang="zh-CN" sz="1800" dirty="0" err="1">
                <a:effectLst/>
                <a:latin typeface="Times New Roman" panose="02020603050405020304" pitchFamily="18" charset="0"/>
                <a:ea typeface="宋体" panose="02010600030101010101" pitchFamily="2" charset="-122"/>
              </a:rPr>
              <a:t>spGEMM</a:t>
            </a:r>
            <a:r>
              <a:rPr lang="en-US" altLang="zh-CN" sz="1800" dirty="0">
                <a:effectLst/>
                <a:latin typeface="Times New Roman" panose="02020603050405020304" pitchFamily="18" charset="0"/>
                <a:ea typeface="宋体" panose="02010600030101010101" pitchFamily="2" charset="-122"/>
              </a:rPr>
              <a:t> has different execution dataflows. For example: inner product, outer product and row-based. In inner product dataflow, a row of Matrix A and a column of matrix B are dot </a:t>
            </a:r>
            <a:r>
              <a:rPr lang="en-US" altLang="zh-CN" sz="1800" dirty="0" err="1">
                <a:effectLst/>
                <a:latin typeface="Times New Roman" panose="02020603050405020304" pitchFamily="18" charset="0"/>
                <a:ea typeface="宋体" panose="02010600030101010101" pitchFamily="2" charset="-122"/>
              </a:rPr>
              <a:t>producted</a:t>
            </a:r>
            <a:r>
              <a:rPr lang="en-US" altLang="zh-CN" sz="1800" dirty="0">
                <a:effectLst/>
                <a:latin typeface="Times New Roman" panose="02020603050405020304" pitchFamily="18" charset="0"/>
                <a:ea typeface="宋体" panose="02010600030101010101" pitchFamily="2" charset="-122"/>
              </a:rPr>
              <a:t> to get a scalar element in the output. Then in outer product dataflow, a column of A and a row of B are cross </a:t>
            </a:r>
            <a:r>
              <a:rPr lang="en-US" altLang="zh-CN" sz="1800" dirty="0" err="1">
                <a:effectLst/>
                <a:latin typeface="Times New Roman" panose="02020603050405020304" pitchFamily="18" charset="0"/>
                <a:ea typeface="宋体" panose="02010600030101010101" pitchFamily="2" charset="-122"/>
              </a:rPr>
              <a:t>producted</a:t>
            </a:r>
            <a:r>
              <a:rPr lang="en-US" altLang="zh-CN" sz="1800" dirty="0">
                <a:effectLst/>
                <a:latin typeface="Times New Roman" panose="02020603050405020304" pitchFamily="18" charset="0"/>
                <a:ea typeface="宋体" panose="02010600030101010101" pitchFamily="2" charset="-122"/>
              </a:rPr>
              <a:t> to get a partial sum </a:t>
            </a:r>
            <a:r>
              <a:rPr lang="en-US" altLang="zh-CN" sz="2800" dirty="0"/>
              <a:t>granularity</a:t>
            </a:r>
            <a:r>
              <a:rPr lang="en-US" altLang="zh-CN" sz="1800" dirty="0">
                <a:effectLst/>
                <a:latin typeface="Times New Roman" panose="02020603050405020304" pitchFamily="18" charset="0"/>
                <a:ea typeface="宋体" panose="02010600030101010101" pitchFamily="2" charset="-122"/>
              </a:rPr>
              <a:t>. Last, in row-based dataflow, a scalar of A is multiplied with a row of B to produce a partial sum row. These dataflows have different performances in terms of data reuse, index intersection and partial sum granularity. Therefore, there is high performance improvement potential if adopting different dataflow schemes with respect to different sparse patterns.</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25</a:t>
            </a:fld>
            <a:endParaRPr lang="zh-CN" altLang="en-US"/>
          </a:p>
        </p:txBody>
      </p:sp>
    </p:spTree>
    <p:extLst>
      <p:ext uri="{BB962C8B-B14F-4D97-AF65-F5344CB8AC3E}">
        <p14:creationId xmlns:p14="http://schemas.microsoft.com/office/powerpoint/2010/main" val="22630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To realize such potential, authors propose </a:t>
            </a:r>
            <a:r>
              <a:rPr lang="en-US" altLang="zh-CN" sz="1800" dirty="0" err="1">
                <a:effectLst/>
                <a:latin typeface="Times New Roman" panose="02020603050405020304" pitchFamily="18" charset="0"/>
                <a:ea typeface="宋体" panose="02010600030101010101" pitchFamily="2" charset="-122"/>
              </a:rPr>
              <a:t>spada</a:t>
            </a:r>
            <a:r>
              <a:rPr lang="en-US" altLang="zh-CN" sz="1800" dirty="0">
                <a:effectLst/>
                <a:latin typeface="Times New Roman" panose="02020603050405020304" pitchFamily="18" charset="0"/>
                <a:ea typeface="宋体" panose="02010600030101010101" pitchFamily="2" charset="-122"/>
              </a:rPr>
              <a:t>, which performs adaptive Hardware execution according to sparse patterns. </a:t>
            </a:r>
            <a:r>
              <a:rPr lang="en-US" altLang="zh-CN" sz="1200" dirty="0">
                <a:effectLst/>
                <a:latin typeface="Times New Roman" panose="02020603050405020304" pitchFamily="18" charset="0"/>
                <a:ea typeface="宋体" panose="02010600030101010101" pitchFamily="2" charset="-122"/>
              </a:rPr>
              <a:t>First they propose an Adaptive window-based dataflow which is easy to be adjusted and covers wide trade-off space. Second, for the hardware, they propose a mode reconfigurable accelerator which is efficient to execute the dataflow and can switch among different modes. Last, they propose a profile-guided window shape adaption algorithm, which can effectively detect Sparse patterns.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26</a:t>
            </a:fld>
            <a:endParaRPr lang="zh-CN" altLang="en-US"/>
          </a:p>
        </p:txBody>
      </p:sp>
    </p:spTree>
    <p:extLst>
      <p:ext uri="{BB962C8B-B14F-4D97-AF65-F5344CB8AC3E}">
        <p14:creationId xmlns:p14="http://schemas.microsoft.com/office/powerpoint/2010/main" val="215980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introduce the window-based dataflow.</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27</a:t>
            </a:fld>
            <a:endParaRPr lang="zh-CN" altLang="en-US"/>
          </a:p>
        </p:txBody>
      </p:sp>
    </p:spTree>
    <p:extLst>
      <p:ext uri="{BB962C8B-B14F-4D97-AF65-F5344CB8AC3E}">
        <p14:creationId xmlns:p14="http://schemas.microsoft.com/office/powerpoint/2010/main" val="309471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Let’s start from the row-based dataflow. Row-based dataflow blockchain is decomposed as scalars from A multiplied by rows of B, and the window slides along the K Dimension. First, scale the scalar of A into a window. And we still slides the window in the K Dimension. Finishing an iteration of K, the window shape can be adjusted with respect to a fixed window. the whole </a:t>
            </a:r>
            <a:r>
              <a:rPr lang="en-US" altLang="zh-CN" sz="1200" dirty="0" err="1">
                <a:effectLst/>
                <a:latin typeface="Times New Roman" panose="02020603050405020304" pitchFamily="18" charset="0"/>
                <a:ea typeface="宋体" panose="02010600030101010101" pitchFamily="2" charset="-122"/>
              </a:rPr>
              <a:t>SpGEMM</a:t>
            </a:r>
            <a:r>
              <a:rPr lang="en-US" altLang="zh-CN" sz="1200" dirty="0">
                <a:effectLst/>
                <a:latin typeface="Times New Roman" panose="02020603050405020304" pitchFamily="18" charset="0"/>
                <a:ea typeface="宋体" panose="02010600030101010101" pitchFamily="2" charset="-122"/>
              </a:rPr>
              <a:t> computation forms many task trees with a scalar Vector multiplications as red nodes and reductions as yellow nodes. each task tree represents a computation for a single row in A matrix. we then divide those task trees intra and inter window tasks and place them onto heterogeneous units which improves the multiplier utilization.</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28</a:t>
            </a:fld>
            <a:endParaRPr lang="zh-CN" altLang="en-US"/>
          </a:p>
        </p:txBody>
      </p:sp>
    </p:spTree>
    <p:extLst>
      <p:ext uri="{BB962C8B-B14F-4D97-AF65-F5344CB8AC3E}">
        <p14:creationId xmlns:p14="http://schemas.microsoft.com/office/powerpoint/2010/main" val="103559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Deep learning is </a:t>
            </a:r>
            <a:r>
              <a:rPr lang="en-US" altLang="zh-CN" dirty="0" err="1"/>
              <a:t>tremensely</a:t>
            </a:r>
            <a:r>
              <a:rPr lang="en-US" altLang="zh-CN" dirty="0"/>
              <a:t> popular right now, and it involves a lot of matrix operations, which is time-taking and laborious. The main optimization direction of mainstream frameworks such as </a:t>
            </a:r>
            <a:r>
              <a:rPr lang="en-US" altLang="zh-CN" dirty="0" err="1"/>
              <a:t>pytorch</a:t>
            </a:r>
            <a:r>
              <a:rPr lang="en-US" altLang="zh-CN" dirty="0"/>
              <a:t> and </a:t>
            </a:r>
            <a:r>
              <a:rPr lang="en-US" altLang="zh-CN" dirty="0" err="1"/>
              <a:t>tensorflow</a:t>
            </a:r>
            <a:r>
              <a:rPr lang="en-US" altLang="zh-CN" dirty="0"/>
              <a:t> is also matrix operation acceleration.</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So we actually adjust the dataflow by changing the window shape. Less height and larger width means less </a:t>
            </a:r>
            <a:r>
              <a:rPr lang="en-US" altLang="zh-CN" sz="1200" dirty="0" err="1">
                <a:effectLst/>
                <a:latin typeface="Times New Roman" panose="02020603050405020304" pitchFamily="18" charset="0"/>
                <a:ea typeface="宋体" panose="02010600030101010101" pitchFamily="2" charset="-122"/>
              </a:rPr>
              <a:t>psum</a:t>
            </a:r>
            <a:r>
              <a:rPr lang="en-US" altLang="zh-CN" sz="1200" dirty="0">
                <a:effectLst/>
                <a:latin typeface="Times New Roman" panose="02020603050405020304" pitchFamily="18" charset="0"/>
                <a:ea typeface="宋体" panose="02010600030101010101" pitchFamily="2" charset="-122"/>
              </a:rPr>
              <a:t> and less matching indices. The input reuse of B is reduced while the output reuse of C is increased. The ratio of intra and inter window tasks is also adjusted. On the opposite, everything is reversed. We can trade off between them to find the best fit.</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29</a:t>
            </a:fld>
            <a:endParaRPr lang="zh-CN" altLang="en-US"/>
          </a:p>
        </p:txBody>
      </p:sp>
    </p:spTree>
    <p:extLst>
      <p:ext uri="{BB962C8B-B14F-4D97-AF65-F5344CB8AC3E}">
        <p14:creationId xmlns:p14="http://schemas.microsoft.com/office/powerpoint/2010/main" val="305943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To support the window shaped dataflow, authors proposed mode reconfigurable accelerator.</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30</a:t>
            </a:fld>
            <a:endParaRPr lang="zh-CN" altLang="en-US"/>
          </a:p>
        </p:txBody>
      </p:sp>
    </p:spTree>
    <p:extLst>
      <p:ext uri="{BB962C8B-B14F-4D97-AF65-F5344CB8AC3E}">
        <p14:creationId xmlns:p14="http://schemas.microsoft.com/office/powerpoint/2010/main" val="105736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The accelerator is composed of MPE, APE, scheduler and Global cache</a:t>
            </a:r>
            <a:r>
              <a:rPr lang="de-DE" altLang="zh-CN" sz="1200" b="0" dirty="0">
                <a:solidFill>
                  <a:srgbClr val="5D6E99"/>
                </a:solidFill>
                <a:effectLst/>
                <a:latin typeface="Times New Roman" panose="02020603050405020304" pitchFamily="18" charset="0"/>
                <a:ea typeface="思源宋体 Heavy" panose="02020900000000000000" pitchFamily="18" charset="-122"/>
              </a:rPr>
              <a:t>. Their functions are list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sz="1200" b="0" dirty="0">
              <a:solidFill>
                <a:srgbClr val="5D6E99"/>
              </a:solidFill>
              <a:effectLst/>
              <a:latin typeface="Times New Roman" panose="02020603050405020304" pitchFamily="18" charset="0"/>
              <a:ea typeface="思源宋体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sz="1200" b="0" dirty="0">
              <a:solidFill>
                <a:srgbClr val="5D6E99"/>
              </a:solidFill>
              <a:effectLst/>
              <a:latin typeface="Times New Roman" panose="02020603050405020304" pitchFamily="18" charset="0"/>
              <a:ea typeface="思源宋体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sz="1200" b="0" dirty="0">
              <a:solidFill>
                <a:srgbClr val="5D6E99"/>
              </a:solidFill>
              <a:effectLst/>
              <a:latin typeface="Times New Roman" panose="02020603050405020304" pitchFamily="18" charset="0"/>
              <a:ea typeface="思源宋体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200" b="0" dirty="0">
                <a:solidFill>
                  <a:srgbClr val="5D6E99"/>
                </a:solidFill>
                <a:effectLst/>
                <a:latin typeface="Times New Roman" panose="02020603050405020304" pitchFamily="18" charset="0"/>
                <a:ea typeface="思源宋体 Heavy" panose="02020900000000000000" pitchFamily="18" charset="-122"/>
              </a:rPr>
              <a:t>Delete: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sz="1200" b="0" dirty="0">
              <a:solidFill>
                <a:srgbClr val="5D6E99"/>
              </a:solidFill>
              <a:effectLst/>
              <a:latin typeface="Times New Roman" panose="02020603050405020304" pitchFamily="18" charset="0"/>
              <a:ea typeface="思源宋体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200" b="0" dirty="0">
                <a:solidFill>
                  <a:srgbClr val="5D6E99"/>
                </a:solidFill>
                <a:effectLst/>
                <a:latin typeface="Times New Roman" panose="02020603050405020304" pitchFamily="18" charset="0"/>
                <a:ea typeface="思源宋体 Heavy" panose="02020900000000000000" pitchFamily="18" charset="-122"/>
              </a:rPr>
              <a:t>MPE processes intra-window tasks and scalar-vector multiplication. APE processes inter-window task and the partial sum intersection tree.  Scheduler is designed for arrange tasks, track psums and adjust window shapes. Finally, the global cache is used to cache B rows and psums.</a:t>
            </a:r>
            <a:endParaRPr lang="zh-CN" altLang="en-US" sz="1200" b="0" dirty="0">
              <a:solidFill>
                <a:srgbClr val="5D6E99"/>
              </a:solidFill>
              <a:latin typeface="思源宋体 Heavy" panose="02020900000000000000" pitchFamily="18" charset="-122"/>
              <a:ea typeface="思源宋体 Heavy" panose="02020900000000000000" pitchFamily="18" charset="-122"/>
            </a:endParaRPr>
          </a:p>
        </p:txBody>
      </p:sp>
      <p:sp>
        <p:nvSpPr>
          <p:cNvPr id="4" name="灯片编号占位符 3"/>
          <p:cNvSpPr>
            <a:spLocks noGrp="1"/>
          </p:cNvSpPr>
          <p:nvPr>
            <p:ph type="sldNum" sz="quarter" idx="5"/>
          </p:nvPr>
        </p:nvSpPr>
        <p:spPr/>
        <p:txBody>
          <a:bodyPr/>
          <a:lstStyle/>
          <a:p>
            <a:fld id="{A27CA19E-FF94-472F-8024-89C08620AF46}" type="slidenum">
              <a:rPr lang="zh-CN" altLang="en-US" smtClean="0"/>
              <a:t>31</a:t>
            </a:fld>
            <a:endParaRPr lang="zh-CN" altLang="en-US"/>
          </a:p>
        </p:txBody>
      </p:sp>
    </p:spTree>
    <p:extLst>
      <p:ext uri="{BB962C8B-B14F-4D97-AF65-F5344CB8AC3E}">
        <p14:creationId xmlns:p14="http://schemas.microsoft.com/office/powerpoint/2010/main" val="3855724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the most important part, the MPE. MPE consists of multiple computation lanes to </a:t>
            </a:r>
            <a:r>
              <a:rPr lang="en-US" altLang="zh-CN" sz="1800" dirty="0">
                <a:effectLst/>
                <a:latin typeface="Times New Roman" panose="02020603050405020304" pitchFamily="18" charset="0"/>
                <a:ea typeface="宋体" panose="02010600030101010101" pitchFamily="2" charset="-122"/>
              </a:rPr>
              <a:t>perform scalar vector multiplications, </a:t>
            </a:r>
            <a:r>
              <a:rPr lang="en-US" altLang="zh-CN" dirty="0"/>
              <a:t>multiple </a:t>
            </a:r>
            <a:r>
              <a:rPr lang="en-US" altLang="zh-CN" dirty="0" err="1"/>
              <a:t>bitonic</a:t>
            </a:r>
            <a:r>
              <a:rPr lang="en-US" altLang="zh-CN" dirty="0"/>
              <a:t> networks and a flexible reduction tree which performs adaptable </a:t>
            </a:r>
            <a:r>
              <a:rPr lang="en-US" altLang="zh-CN" dirty="0" err="1"/>
              <a:t>psum</a:t>
            </a:r>
            <a:r>
              <a:rPr lang="en-US" altLang="zh-CN" dirty="0"/>
              <a:t> merges. To map the window, the number of lanes is equal to the window size. And each pair of scalar vector multiplication will be mapped into a lane. The </a:t>
            </a:r>
            <a:r>
              <a:rPr lang="en-US" altLang="zh-CN" dirty="0" err="1"/>
              <a:t>bitonic</a:t>
            </a:r>
            <a:r>
              <a:rPr lang="en-US" altLang="zh-CN" dirty="0"/>
              <a:t> network is to compute different parts of the task tree and output the separated products.</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32</a:t>
            </a:fld>
            <a:endParaRPr lang="zh-CN" altLang="en-US"/>
          </a:p>
        </p:txBody>
      </p:sp>
    </p:spTree>
    <p:extLst>
      <p:ext uri="{BB962C8B-B14F-4D97-AF65-F5344CB8AC3E}">
        <p14:creationId xmlns:p14="http://schemas.microsoft.com/office/powerpoint/2010/main" val="264317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MPE works as the following.</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33</a:t>
            </a:fld>
            <a:endParaRPr lang="zh-CN" altLang="en-US"/>
          </a:p>
        </p:txBody>
      </p:sp>
    </p:spTree>
    <p:extLst>
      <p:ext uri="{BB962C8B-B14F-4D97-AF65-F5344CB8AC3E}">
        <p14:creationId xmlns:p14="http://schemas.microsoft.com/office/powerpoint/2010/main" val="3111331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introduce the profile-guided window shape adaption algorithm. </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34</a:t>
            </a:fld>
            <a:endParaRPr lang="zh-CN" altLang="en-US"/>
          </a:p>
        </p:txBody>
      </p:sp>
    </p:spTree>
    <p:extLst>
      <p:ext uri="{BB962C8B-B14F-4D97-AF65-F5344CB8AC3E}">
        <p14:creationId xmlns:p14="http://schemas.microsoft.com/office/powerpoint/2010/main" val="699055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need to adjust the window shapes according to sparse patterns. However, it’s hard to track the sparse patterns. Instead, it’s easy to detect sparse pattern changes by row length variations in the CSR sparse matrix format. </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35</a:t>
            </a:fld>
            <a:endParaRPr lang="zh-CN" altLang="en-US"/>
          </a:p>
        </p:txBody>
      </p:sp>
    </p:spTree>
    <p:extLst>
      <p:ext uri="{BB962C8B-B14F-4D97-AF65-F5344CB8AC3E}">
        <p14:creationId xmlns:p14="http://schemas.microsoft.com/office/powerpoint/2010/main" val="263554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to adjust to the row length, we need to partition A rows into bands by changes in sparse pattern. Different sizes of bands means different strategies.</a:t>
            </a:r>
          </a:p>
        </p:txBody>
      </p:sp>
      <p:sp>
        <p:nvSpPr>
          <p:cNvPr id="4" name="灯片编号占位符 3"/>
          <p:cNvSpPr>
            <a:spLocks noGrp="1"/>
          </p:cNvSpPr>
          <p:nvPr>
            <p:ph type="sldNum" sz="quarter" idx="5"/>
          </p:nvPr>
        </p:nvSpPr>
        <p:spPr/>
        <p:txBody>
          <a:bodyPr/>
          <a:lstStyle/>
          <a:p>
            <a:fld id="{A27CA19E-FF94-472F-8024-89C08620AF46}" type="slidenum">
              <a:rPr lang="zh-CN" altLang="en-US" smtClean="0"/>
              <a:t>36</a:t>
            </a:fld>
            <a:endParaRPr lang="zh-CN" altLang="en-US"/>
          </a:p>
        </p:txBody>
      </p:sp>
    </p:spTree>
    <p:extLst>
      <p:ext uri="{BB962C8B-B14F-4D97-AF65-F5344CB8AC3E}">
        <p14:creationId xmlns:p14="http://schemas.microsoft.com/office/powerpoint/2010/main" val="1669109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evaluation, authors compare Spada with 3 SOTA accelerators in a fair setting. From the exp results, Spada is on average 38x, 1.44x, 1.46x faster than sigma, </a:t>
            </a:r>
            <a:r>
              <a:rPr lang="en-US" altLang="zh-CN" dirty="0" err="1"/>
              <a:t>sparch</a:t>
            </a:r>
            <a:r>
              <a:rPr lang="en-US" altLang="zh-CN" dirty="0"/>
              <a:t>, gamma; performance on same area: 3.32x and 1.42x faster than </a:t>
            </a:r>
            <a:r>
              <a:rPr lang="en-US" altLang="zh-CN" dirty="0" err="1"/>
              <a:t>sparch</a:t>
            </a:r>
            <a:r>
              <a:rPr lang="en-US" altLang="zh-CN" dirty="0"/>
              <a:t> and gamma.</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37</a:t>
            </a:fld>
            <a:endParaRPr lang="zh-CN" altLang="en-US"/>
          </a:p>
        </p:txBody>
      </p:sp>
    </p:spTree>
    <p:extLst>
      <p:ext uri="{BB962C8B-B14F-4D97-AF65-F5344CB8AC3E}">
        <p14:creationId xmlns:p14="http://schemas.microsoft.com/office/powerpoint/2010/main" val="57397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the paper </a:t>
            </a:r>
            <a:r>
              <a:rPr lang="en-US" altLang="zh-CN" dirty="0" err="1"/>
              <a:t>indentifies</a:t>
            </a:r>
            <a:r>
              <a:rPr lang="en-US" altLang="zh-CN" dirty="0"/>
              <a:t> the impact of sparse patterns on </a:t>
            </a:r>
            <a:r>
              <a:rPr lang="en-US" altLang="zh-CN" dirty="0" err="1"/>
              <a:t>spGEMM</a:t>
            </a:r>
            <a:r>
              <a:rPr lang="en-US" altLang="zh-CN" dirty="0"/>
              <a:t> performance. Authors proposed Spada, a hardware-software co-design to accelerate </a:t>
            </a:r>
            <a:r>
              <a:rPr lang="en-US" altLang="zh-CN" dirty="0" err="1"/>
              <a:t>spGEMM</a:t>
            </a:r>
            <a:r>
              <a:rPr lang="en-US" altLang="zh-CN" dirty="0"/>
              <a:t>, achieving an overall 1.44x speedups.</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38</a:t>
            </a:fld>
            <a:endParaRPr lang="zh-CN" altLang="en-US"/>
          </a:p>
        </p:txBody>
      </p:sp>
    </p:spTree>
    <p:extLst>
      <p:ext uri="{BB962C8B-B14F-4D97-AF65-F5344CB8AC3E}">
        <p14:creationId xmlns:p14="http://schemas.microsoft.com/office/powerpoint/2010/main" val="45353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large number of these matrix operations are operations on coefficient matrices, taking the awesome  transformer as an example.</a:t>
            </a:r>
          </a:p>
          <a:p>
            <a:r>
              <a:rPr lang="en-US" altLang="zh-CN" dirty="0"/>
              <a:t>there are three main matrix multiplications</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Now we have talked enough about sparse matrix calculations, but on the other hand sparse matrix storage is an equally challenging problem. Just think of the sheer volume of bits necessary to store all the 0s!</a:t>
            </a:r>
          </a:p>
          <a:p>
            <a:r>
              <a:rPr lang="en-US" altLang="zh-CN" dirty="0"/>
              <a:t>- And that’s why I am going to introduce a research paper that I read, called “</a:t>
            </a:r>
            <a:r>
              <a:rPr lang="en-US" altLang="de-DE" dirty="0">
                <a:solidFill>
                  <a:srgbClr val="5D6E99"/>
                </a:solidFill>
                <a:latin typeface="思源宋体 Heavy" panose="02020900000000000000" pitchFamily="18" charset="-122"/>
                <a:ea typeface="思源宋体 Heavy" panose="02020900000000000000" pitchFamily="18" charset="-122"/>
                <a:sym typeface="+mn-ea"/>
              </a:rPr>
              <a:t>EVStore</a:t>
            </a:r>
            <a:r>
              <a:rPr lang="de-DE" altLang="zh-CN" dirty="0">
                <a:solidFill>
                  <a:srgbClr val="5D6E99"/>
                </a:solidFill>
                <a:latin typeface="思源宋体 Heavy" panose="02020900000000000000" pitchFamily="18" charset="-122"/>
                <a:ea typeface="思源宋体 Heavy" panose="02020900000000000000" pitchFamily="18" charset="-122"/>
                <a:sym typeface="+mn-ea"/>
              </a:rPr>
              <a:t>: </a:t>
            </a:r>
            <a:r>
              <a:rPr lang="en-US" altLang="de-DE" dirty="0">
                <a:solidFill>
                  <a:srgbClr val="5D6E99"/>
                </a:solidFill>
                <a:latin typeface="思源宋体 Heavy" panose="02020900000000000000" pitchFamily="18" charset="-122"/>
                <a:ea typeface="思源宋体 Heavy" panose="02020900000000000000" pitchFamily="18" charset="-122"/>
                <a:sym typeface="+mn-ea"/>
              </a:rPr>
              <a:t>Storage and Caching Capabilities for Scaling Embedded Tables in Deep Recommendation Systems</a:t>
            </a:r>
            <a:r>
              <a:rPr lang="en-US" altLang="zh-CN" dirty="0"/>
              <a:t>“, which introduces a novel caching structure and look-up algorithm that improves efficiency in storing sparse structures in deep recommendation systems.</a:t>
            </a:r>
          </a:p>
        </p:txBody>
      </p:sp>
      <p:sp>
        <p:nvSpPr>
          <p:cNvPr id="4" name="灯片编号占位符 3"/>
          <p:cNvSpPr>
            <a:spLocks noGrp="1"/>
          </p:cNvSpPr>
          <p:nvPr>
            <p:ph type="sldNum" sz="quarter" idx="5"/>
          </p:nvPr>
        </p:nvSpPr>
        <p:spPr/>
        <p:txBody>
          <a:bodyPr/>
          <a:lstStyle/>
          <a:p>
            <a:fld id="{A27CA19E-FF94-472F-8024-89C08620AF46}"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olidFill>
                  <a:schemeClr val="bg1"/>
                </a:solidFill>
                <a:latin typeface="微软雅黑" panose="020B0503020204020204" pitchFamily="34" charset="-122"/>
                <a:cs typeface="+mn-ea"/>
                <a:sym typeface="+mn-lt"/>
              </a:rPr>
              <a:t>- Most online platforms nowadays use deep recommendation systems to personalize user experience, t</a:t>
            </a:r>
            <a:r>
              <a:rPr lang="zh-CN" altLang="en-US" dirty="0">
                <a:solidFill>
                  <a:schemeClr val="bg1"/>
                </a:solidFill>
                <a:latin typeface="微软雅黑" panose="020B0503020204020204" pitchFamily="34" charset="-122"/>
                <a:cs typeface="+mn-ea"/>
                <a:sym typeface="+mn-lt"/>
              </a:rPr>
              <a:t>hey display personalized advertisements, rank news and recommend products based on user behavior and preferences. 60% of all videos on Youtube come from suggestions made by recommendation systems</a:t>
            </a:r>
            <a:r>
              <a:rPr lang="en-US" altLang="zh-CN" dirty="0">
                <a:solidFill>
                  <a:schemeClr val="bg1"/>
                </a:solidFill>
                <a:latin typeface="微软雅黑" panose="020B0503020204020204" pitchFamily="34" charset="-122"/>
                <a:cs typeface="+mn-ea"/>
                <a:sym typeface="+mn-lt"/>
              </a:rPr>
              <a:t>, this picture is a realistic comment on the fact that recommended videos would look very different on the home page of differerent users.</a:t>
            </a:r>
            <a:endParaRPr lang="zh-CN" altLang="en-US" dirty="0">
              <a:solidFill>
                <a:schemeClr val="bg1"/>
              </a:solidFill>
              <a:latin typeface="微软雅黑" panose="020B0503020204020204" pitchFamily="34" charset="-122"/>
              <a:cs typeface="+mn-ea"/>
              <a:sym typeface="+mn-lt"/>
            </a:endParaRPr>
          </a:p>
          <a:p>
            <a:pPr algn="l">
              <a:lnSpc>
                <a:spcPct val="150000"/>
              </a:lnSpc>
            </a:pPr>
            <a:r>
              <a:rPr lang="en-US" altLang="zh-CN" dirty="0">
                <a:solidFill>
                  <a:schemeClr val="bg1"/>
                </a:solidFill>
                <a:latin typeface="微软雅黑" panose="020B0503020204020204" pitchFamily="34" charset="-122"/>
                <a:cs typeface="+mn-ea"/>
                <a:sym typeface="+mn-lt"/>
              </a:rPr>
              <a:t>- Within a deep recommendation system, how to</a:t>
            </a:r>
            <a:r>
              <a:rPr lang="zh-CN" altLang="en-US" dirty="0">
                <a:solidFill>
                  <a:schemeClr val="bg1"/>
                </a:solidFill>
                <a:latin typeface="微软雅黑" panose="020B0503020204020204" pitchFamily="34" charset="-122"/>
                <a:cs typeface="+mn-ea"/>
                <a:sym typeface="+mn-lt"/>
              </a:rPr>
              <a:t> tackle categorical input features is </a:t>
            </a:r>
            <a:r>
              <a:rPr lang="en-US" altLang="zh-CN" dirty="0">
                <a:solidFill>
                  <a:schemeClr val="bg1"/>
                </a:solidFill>
                <a:latin typeface="微软雅黑" panose="020B0503020204020204" pitchFamily="34" charset="-122"/>
                <a:cs typeface="+mn-ea"/>
                <a:sym typeface="+mn-lt"/>
              </a:rPr>
              <a:t>the main challenge</a:t>
            </a:r>
            <a:r>
              <a:rPr lang="zh-CN" altLang="en-US" dirty="0">
                <a:solidFill>
                  <a:schemeClr val="bg1"/>
                </a:solidFill>
                <a:latin typeface="微软雅黑" panose="020B0503020204020204" pitchFamily="34" charset="-122"/>
                <a:cs typeface="+mn-ea"/>
                <a:sym typeface="+mn-lt"/>
              </a:rPr>
              <a:t>. Since the categorical input features in modern recommendation systems usually contain massive numbers of categories, but only a few categories are present in a particular observation, resulting in a high-dimensional feature space with mostly zero values. </a:t>
            </a:r>
          </a:p>
          <a:p>
            <a:pPr algn="l">
              <a:lnSpc>
                <a:spcPct val="150000"/>
              </a:lnSpc>
            </a:pPr>
            <a:r>
              <a:rPr lang="en-US" altLang="zh-CN" dirty="0">
                <a:solidFill>
                  <a:schemeClr val="bg1"/>
                </a:solidFill>
                <a:latin typeface="微软雅黑" panose="020B0503020204020204" pitchFamily="34" charset="-122"/>
                <a:cs typeface="+mn-ea"/>
                <a:sym typeface="+mn-lt"/>
              </a:rPr>
              <a:t>- </a:t>
            </a:r>
            <a:r>
              <a:rPr lang="zh-CN" altLang="en-US" dirty="0">
                <a:solidFill>
                  <a:schemeClr val="bg1"/>
                </a:solidFill>
                <a:latin typeface="微软雅黑" panose="020B0503020204020204" pitchFamily="34" charset="-122"/>
                <a:cs typeface="+mn-ea"/>
                <a:sym typeface="+mn-lt"/>
              </a:rPr>
              <a:t>Therefore categorical input features are usually considered sparse features, and the sparsity of categorical input features can pose challenges in machine learning models or more explicitly, deep recommendation systems (DRS).</a:t>
            </a:r>
          </a:p>
          <a:p>
            <a:r>
              <a:rPr lang="en-US" altLang="zh-CN"/>
              <a:t>-  Through using dense vectors to represent categorical variables and generalizing their representation by capturing their underlying semantic relationship, embedding table vectors allows the deep learning model to store data and compute more efficiently, thereby reducing the dimensionality and alleviating the sparsity problem.</a:t>
            </a:r>
          </a:p>
          <a:p>
            <a:r>
              <a:rPr lang="en-US" altLang="zh-CN"/>
              <a:t>- However, as users become more reliant on these systems, they expect higher quality recommendations that are tailored to their individual preferences. To meet this demand, recommendation systems must be able to encode richer semantic relationships, which requires larger EV tables. This has led to a tripling of EV table sizes every two years, which is even faster than the speed of the number of transisters on a microchip multiplies as stated by the moore’s law.</a:t>
            </a:r>
          </a:p>
          <a:p>
            <a:r>
              <a:rPr lang="en-US" altLang="zh-CN"/>
              <a:t>- Unfortunately, the state-of-the-art DRSs are simply not equipped to handle the exponential growth of EV table sizes. To address this problem, this paper works on improvement in the DRS itself, more explicitly it adds a novel caching layer within the DRS platform that is optimized especially for EV access patterns --- EVStore.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EVCache is </a:t>
            </a:r>
            <a:r>
              <a:rPr lang="en-US" altLang="zh-CN">
                <a:sym typeface="+mn-ea"/>
              </a:rPr>
              <a:t>a caching layer </a:t>
            </a:r>
            <a:r>
              <a:rPr lang="en-US" altLang="zh-CN"/>
              <a:t>where EV tables are stored as key-values in the DRS memory and backend storage. </a:t>
            </a:r>
          </a:p>
          <a:p>
            <a:r>
              <a:rPr lang="en-US" altLang="zh-CN"/>
              <a:t>- To accommodate diverse latency and accuracy tradeoffs, EVStore delegates some space from the L1 into an “L2” segment that stores lower precision embedding values. For instance, whereas the first layer stores 32-bit floating point values (fp32), the second layer can store lower precisions (e.g., in 16, 8, or 4 bits). This form of mixed-precision caching brings several advantages: allowing more key-value pairs to be cached, increasing hit rates, accelerating inferences, and boosting throughput in trade for a minor loss of accuracy.</a:t>
            </a:r>
          </a:p>
          <a:p>
            <a:r>
              <a:rPr lang="en-US" altLang="zh-CN"/>
              <a:t>- Finally, EVStore leverages another unique characteristic of embedding values: The value for a key that is not in the cache can be replaced by a surrogate key whose value is “approximately similar” to the original key’s value. And that’s exactly what L3 does. </a:t>
            </a:r>
            <a:r>
              <a:rPr lang="en-US" altLang="zh-CN">
                <a:sym typeface="+mn-ea"/>
              </a:rPr>
              <a:t>EVProx </a:t>
            </a:r>
            <a:r>
              <a:rPr lang="en-US" altLang="zh-CN"/>
              <a:t>is a key-to-key caching layer that maps each key to a surrogate key with a similar embedding value that is likely to reside in the L1/L2 cache. This design achieves similar results in categorical input features processing but help alleviate accesses to the backend storage, thereby reducing search time and boosting efficiency. </a:t>
            </a:r>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r>
              <a:rPr lang="zh-CN" altLang="en-US"/>
              <a:t>T</a:t>
            </a:r>
            <a:r>
              <a:rPr lang="en-US" altLang="zh-CN"/>
              <a:t>o measure the performance of EVStore compared to state of the art cache replacement algorithms, two </a:t>
            </a:r>
            <a:r>
              <a:rPr lang="en-US" altLang="zh-CN">
                <a:sym typeface="+mn-ea"/>
              </a:rPr>
              <a:t>commonly used metrics to quantify caching performance are used in this paper. t</a:t>
            </a:r>
            <a:r>
              <a:rPr lang="zh-CN" altLang="en-US"/>
              <a:t>he individual hit rate and the perfect hit rate</a:t>
            </a:r>
            <a:r>
              <a:rPr lang="en-US" altLang="zh-CN"/>
              <a:t>.</a:t>
            </a:r>
            <a:endParaRPr lang="zh-CN" altLang="en-US"/>
          </a:p>
          <a:p>
            <a:r>
              <a:rPr lang="en-US" altLang="zh-CN"/>
              <a:t>- </a:t>
            </a:r>
            <a:r>
              <a:rPr lang="zh-CN" altLang="en-US"/>
              <a:t>The individual hit rate measures the ratio of successful key-value lookups in the cache out of all the lookup operations. </a:t>
            </a:r>
          </a:p>
          <a:p>
            <a:r>
              <a:rPr lang="en-US" altLang="zh-CN"/>
              <a:t>- </a:t>
            </a:r>
            <a:r>
              <a:rPr lang="zh-CN" altLang="en-US"/>
              <a:t>The perfect hit rate, on the other hand, measures the ratio of</a:t>
            </a:r>
            <a:r>
              <a:rPr lang="en-US" altLang="zh-CN"/>
              <a:t> a series of</a:t>
            </a:r>
            <a:r>
              <a:rPr lang="zh-CN" altLang="en-US"/>
              <a:t> keys from a single inference request being successfully found in the cache. The perfect hit rate is a stricter metric</a:t>
            </a:r>
            <a:r>
              <a:rPr lang="en-US" altLang="zh-CN"/>
              <a:t> than the individual hit rate.</a:t>
            </a:r>
            <a:endParaRPr lang="zh-CN" altLang="en-US"/>
          </a:p>
          <a:p>
            <a:r>
              <a:rPr lang="en-US" altLang="zh-CN">
                <a:sym typeface="+mn-ea"/>
              </a:rPr>
              <a:t>- Since an inference in the DRS will query a set of keys to all of the EV tables, hence a cache miss on just one of the keys will make the entire inference slow. Therefore the perfect hit rate is more crucial in measuring DRS performance than individual hit rate.</a:t>
            </a:r>
            <a:endParaRPr lang="zh-CN" altLang="en-US"/>
          </a:p>
          <a:p>
            <a:r>
              <a:rPr lang="en-US" altLang="zh-CN"/>
              <a:t>-  See the left chart, existing </a:t>
            </a:r>
            <a:r>
              <a:rPr lang="zh-CN" altLang="en-US"/>
              <a:t>algorithms have high individual hit rates (solid bars), but</a:t>
            </a:r>
            <a:r>
              <a:rPr lang="en-US" altLang="zh-CN"/>
              <a:t> </a:t>
            </a:r>
            <a:r>
              <a:rPr lang="zh-CN" altLang="en-US"/>
              <a:t>relatively low perfect hit rates (striped bars) across various</a:t>
            </a:r>
            <a:r>
              <a:rPr lang="en-US" altLang="zh-CN"/>
              <a:t> </a:t>
            </a:r>
            <a:r>
              <a:rPr lang="zh-CN" altLang="en-US"/>
              <a:t>cache sizes.</a:t>
            </a:r>
            <a:r>
              <a:rPr lang="en-US" altLang="zh-CN"/>
              <a:t> </a:t>
            </a:r>
          </a:p>
          <a:p>
            <a:r>
              <a:rPr lang="en-US" altLang="zh-CN"/>
              <a:t>- As is shown in the graph on the right side, the EV-LFU algorithm proposed by this paper improve upon state-of-the-art algorithms by increasing the perfect hit rates by up to 18%. Although EV-LFU algorithm sacrifices the individual hit rate for each of the tables, it is acceptable since the perfect hit rate is more significant for DRS. And the result applies for a reasonable number of EV Tables and various datasets.</a:t>
            </a:r>
          </a:p>
          <a:p>
            <a:r>
              <a:rPr lang="en-US" altLang="zh-CN"/>
              <a:t>- In conclusion, the EVStore paper presents a three-layer caching design to alleviate access to backend storage and a lookup algorithm to increase the perfect hit-rate. The design and algorithm work together to reduce search-time and boost efficiency in deep recommendation systems.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nutshell, our group introduces three papers from ASPLOS 2022 and 2023, all of which tackles challenges caused by sparse structures, accelerating machine learning models by hardware-software approach. That's all for our team's report, thanks for watching!</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43</a:t>
            </a:fld>
            <a:endParaRPr lang="zh-CN" altLang="en-US"/>
          </a:p>
        </p:txBody>
      </p:sp>
    </p:spTree>
    <p:extLst>
      <p:ext uri="{BB962C8B-B14F-4D97-AF65-F5344CB8AC3E}">
        <p14:creationId xmlns:p14="http://schemas.microsoft.com/office/powerpoint/2010/main" val="2627064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The popular and prospective large language models like</a:t>
            </a:r>
            <a:r>
              <a:rPr lang="zh-CN" altLang="en-US" sz="1800" b="0" i="0" u="none" strike="noStrike" baseline="0" dirty="0">
                <a:latin typeface="LinLibertineT"/>
              </a:rPr>
              <a:t> </a:t>
            </a:r>
            <a:r>
              <a:rPr lang="en-US" altLang="zh-CN" sz="1800" b="0" i="0" u="none" strike="noStrike" baseline="0" dirty="0" err="1">
                <a:latin typeface="LinLibertineT"/>
              </a:rPr>
              <a:t>gpt</a:t>
            </a:r>
            <a:r>
              <a:rPr lang="zh-CN" altLang="en-US" sz="1800" b="0" i="0" u="none" strike="noStrike" baseline="0" dirty="0">
                <a:latin typeface="LinLibertineT"/>
              </a:rPr>
              <a:t> </a:t>
            </a:r>
            <a:r>
              <a:rPr lang="en-US" altLang="zh-CN" sz="1800" b="0" i="0" u="none" strike="noStrike" baseline="0" dirty="0">
                <a:latin typeface="LinLibertineT"/>
              </a:rPr>
              <a:t>,</a:t>
            </a:r>
            <a:r>
              <a:rPr lang="zh-CN" altLang="en-US" sz="1800" b="0" i="0" u="none" strike="noStrike" baseline="0" dirty="0">
                <a:latin typeface="LinLibertineT"/>
              </a:rPr>
              <a:t> </a:t>
            </a:r>
            <a:r>
              <a:rPr lang="en-US" altLang="zh-CN" sz="1800" b="0" i="0" u="none" strike="noStrike" baseline="0" dirty="0" err="1">
                <a:latin typeface="LinLibertineT"/>
              </a:rPr>
              <a:t>bert</a:t>
            </a:r>
            <a:r>
              <a:rPr lang="en-US" altLang="zh-CN" sz="1800" b="0" i="0" u="none" strike="noStrike" baseline="0" dirty="0">
                <a:latin typeface="LinLibertineT"/>
              </a:rPr>
              <a:t>,</a:t>
            </a:r>
            <a:r>
              <a:rPr lang="zh-CN" altLang="en-US" sz="1800" b="0" i="0" u="none" strike="noStrike" baseline="0" dirty="0">
                <a:latin typeface="LinLibertineT"/>
              </a:rPr>
              <a:t> </a:t>
            </a:r>
            <a:r>
              <a:rPr lang="en-US" altLang="zh-CN" sz="1800" b="0" i="0" u="none" strike="noStrike" baseline="0" dirty="0">
                <a:latin typeface="LinLibertineT"/>
              </a:rPr>
              <a:t>llama</a:t>
            </a:r>
            <a:r>
              <a:rPr lang="zh-CN" altLang="en-US" sz="1800" b="0" i="0" u="none" strike="noStrike" baseline="0" dirty="0">
                <a:latin typeface="LinLibertineT"/>
              </a:rPr>
              <a:t> </a:t>
            </a:r>
            <a:r>
              <a:rPr lang="en-US" altLang="zh-CN" sz="1800" b="0" i="0" u="none" strike="noStrike" baseline="0" dirty="0" err="1">
                <a:latin typeface="LinLibertineT"/>
              </a:rPr>
              <a:t>etc</a:t>
            </a:r>
            <a:r>
              <a:rPr lang="en-US" altLang="zh-CN" sz="1800" b="0" i="0" u="none" strike="noStrike" baseline="0" dirty="0">
                <a:latin typeface="LinLibertineT"/>
              </a:rPr>
              <a:t>,</a:t>
            </a:r>
            <a:r>
              <a:rPr lang="zh-CN" altLang="en-US" sz="1800" b="0" i="0" u="none" strike="noStrike" baseline="0" dirty="0">
                <a:latin typeface="LinLibertineT"/>
              </a:rPr>
              <a:t> </a:t>
            </a:r>
            <a:r>
              <a:rPr lang="en-US" altLang="zh-CN" sz="1800" b="0" i="0" u="none" strike="noStrike" baseline="0" dirty="0">
                <a:latin typeface="LinLibertineT"/>
              </a:rPr>
              <a:t>that have become so popular in recent years can simply be viewed as a stack of transformer</a:t>
            </a:r>
          </a:p>
        </p:txBody>
      </p:sp>
      <p:sp>
        <p:nvSpPr>
          <p:cNvPr id="4" name="灯片编号占位符 3"/>
          <p:cNvSpPr>
            <a:spLocks noGrp="1"/>
          </p:cNvSpPr>
          <p:nvPr>
            <p:ph type="sldNum" sz="quarter" idx="5"/>
          </p:nvPr>
        </p:nvSpPr>
        <p:spPr/>
        <p:txBody>
          <a:bodyPr/>
          <a:lstStyle/>
          <a:p>
            <a:fld id="{A27CA19E-FF94-472F-8024-89C08620AF46}"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baseline="0" dirty="0">
                <a:latin typeface="LinLibertineT"/>
              </a:rPr>
              <a:t>Despite the impressive performance, long-sequence Transformer processing is expensive due to sparse computation complexity and memory consumption of self-attention.</a:t>
            </a:r>
          </a:p>
        </p:txBody>
      </p:sp>
      <p:sp>
        <p:nvSpPr>
          <p:cNvPr id="4" name="灯片编号占位符 3"/>
          <p:cNvSpPr>
            <a:spLocks noGrp="1"/>
          </p:cNvSpPr>
          <p:nvPr>
            <p:ph type="sldNum" sz="quarter" idx="5"/>
          </p:nvPr>
        </p:nvSpPr>
        <p:spPr/>
        <p:txBody>
          <a:bodyPr/>
          <a:lstStyle/>
          <a:p>
            <a:fld id="{A27CA19E-FF94-472F-8024-89C08620AF46}"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LinLibertineT"/>
              </a:rPr>
              <a:t>To alleviate this problem, we first present DOTA, an algorithm-architecture co-design that effectively addresses the challenges of scalable Transformer inference</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2800" b="0" i="0" dirty="0">
                <a:solidFill>
                  <a:srgbClr val="000000"/>
                </a:solidFill>
                <a:effectLst/>
                <a:latin typeface="黑体" panose="02010609060101010101" pitchFamily="49" charset="-122"/>
                <a:ea typeface="黑体" panose="02010609060101010101" pitchFamily="49" charset="-122"/>
              </a:rPr>
              <a:t>Since the complexity of the attention mechanism increases with the number of tokens (both the length of the sequence) in a square number </a:t>
            </a:r>
          </a:p>
          <a:p>
            <a:pPr algn="l"/>
            <a:r>
              <a:rPr lang="en-US" altLang="zh-CN" sz="2800" b="0" i="0" dirty="0">
                <a:solidFill>
                  <a:srgbClr val="000000"/>
                </a:solidFill>
                <a:effectLst/>
                <a:latin typeface="黑体" panose="02010609060101010101" pitchFamily="49" charset="-122"/>
                <a:ea typeface="黑体" panose="02010609060101010101" pitchFamily="49" charset="-122"/>
              </a:rPr>
              <a:t>The computation of the attention mechanism then becomes the main challenge in the computation of the Transformer model.</a:t>
            </a:r>
          </a:p>
        </p:txBody>
      </p:sp>
      <p:sp>
        <p:nvSpPr>
          <p:cNvPr id="4" name="灯片编号占位符 3"/>
          <p:cNvSpPr>
            <a:spLocks noGrp="1"/>
          </p:cNvSpPr>
          <p:nvPr>
            <p:ph type="sldNum" sz="quarter" idx="5"/>
          </p:nvPr>
        </p:nvSpPr>
        <p:spPr/>
        <p:txBody>
          <a:bodyPr/>
          <a:lstStyle/>
          <a:p>
            <a:fld id="{A27CA19E-FF94-472F-8024-89C08620AF46}"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root cause of the quadratic complexity in self-attention is the fully-connected </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attention graph.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the author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trys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 random drop some connection, and find that the performance drop little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27CA19E-FF94-472F-8024-89C08620AF46}"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Based on the fact that not all attentions are important, the authors trained a simple Weak Attention Detector in parallel with the training of the Transformer model. When reasoning, this detector predicts weak correlations between tokens before computing the attention weight matrix, and ignores these tokens when computing attention</a:t>
            </a:r>
            <a:endParaRPr lang="zh-CN" altLang="en-US" dirty="0"/>
          </a:p>
        </p:txBody>
      </p:sp>
      <p:sp>
        <p:nvSpPr>
          <p:cNvPr id="4" name="灯片编号占位符 3"/>
          <p:cNvSpPr>
            <a:spLocks noGrp="1"/>
          </p:cNvSpPr>
          <p:nvPr>
            <p:ph type="sldNum" sz="quarter" idx="5"/>
          </p:nvPr>
        </p:nvSpPr>
        <p:spPr/>
        <p:txBody>
          <a:bodyPr/>
          <a:lstStyle/>
          <a:p>
            <a:fld id="{A27CA19E-FF94-472F-8024-89C08620AF46}"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6D213A-4387-42B7-937B-3FCF870471E7}"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B4FB1B-7FD6-4D45-AE1F-216427ECA4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D213A-4387-42B7-937B-3FCF870471E7}" type="datetimeFigureOut">
              <a:rPr lang="zh-CN" altLang="en-US" smtClean="0"/>
              <a:t>2023/10/23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4FB1B-7FD6-4D45-AE1F-216427ECA49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4.wmf"/><Relationship Id="rId3" Type="http://schemas.openxmlformats.org/officeDocument/2006/relationships/slideLayout" Target="../slideLayouts/slideLayout2.xml"/><Relationship Id="rId7" Type="http://schemas.openxmlformats.org/officeDocument/2006/relationships/image" Target="../media/image31.wmf"/><Relationship Id="rId12" Type="http://schemas.openxmlformats.org/officeDocument/2006/relationships/oleObject" Target="../embeddings/oleObject4.bin"/><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3.wmf"/><Relationship Id="rId5" Type="http://schemas.openxmlformats.org/officeDocument/2006/relationships/image" Target="../media/image35.png"/><Relationship Id="rId10" Type="http://schemas.openxmlformats.org/officeDocument/2006/relationships/oleObject" Target="../embeddings/oleObject3.bin"/><Relationship Id="rId4" Type="http://schemas.openxmlformats.org/officeDocument/2006/relationships/notesSlide" Target="../notesSlides/notesSlide9.xml"/><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9.wmf"/><Relationship Id="rId3" Type="http://schemas.openxmlformats.org/officeDocument/2006/relationships/slideLayout" Target="../slideLayouts/slideLayout2.xml"/><Relationship Id="rId7" Type="http://schemas.openxmlformats.org/officeDocument/2006/relationships/image" Target="../media/image36.wmf"/><Relationship Id="rId12" Type="http://schemas.openxmlformats.org/officeDocument/2006/relationships/oleObject" Target="../embeddings/oleObject8.bin"/><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8.wmf"/><Relationship Id="rId5" Type="http://schemas.openxmlformats.org/officeDocument/2006/relationships/image" Target="../media/image35.png"/><Relationship Id="rId15" Type="http://schemas.openxmlformats.org/officeDocument/2006/relationships/image" Target="../media/image40.emf"/><Relationship Id="rId10" Type="http://schemas.openxmlformats.org/officeDocument/2006/relationships/oleObject" Target="../embeddings/oleObject7.bin"/><Relationship Id="rId4" Type="http://schemas.openxmlformats.org/officeDocument/2006/relationships/notesSlide" Target="../notesSlides/notesSlide10.xml"/><Relationship Id="rId9" Type="http://schemas.openxmlformats.org/officeDocument/2006/relationships/image" Target="../media/image37.wmf"/><Relationship Id="rId1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58.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4.png"/><Relationship Id="rId2" Type="http://schemas.openxmlformats.org/officeDocument/2006/relationships/slideLayout" Target="../slideLayouts/slideLayout1.xml"/><Relationship Id="rId1" Type="http://schemas.openxmlformats.org/officeDocument/2006/relationships/tags" Target="../tags/tag38.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65.png"/><Relationship Id="rId5" Type="http://schemas.openxmlformats.org/officeDocument/2006/relationships/notesSlide" Target="../notesSlides/notesSlide32.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6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6.png"/><Relationship Id="rId5" Type="http://schemas.openxmlformats.org/officeDocument/2006/relationships/notesSlide" Target="../notesSlides/notesSlide33.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56386" y="630640"/>
            <a:ext cx="10669600" cy="609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626" y="5361271"/>
            <a:ext cx="12201625" cy="1496730"/>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5361271"/>
            <a:ext cx="12192000" cy="1496729"/>
          </a:xfrm>
          <a:custGeom>
            <a:avLst/>
            <a:gdLst>
              <a:gd name="connsiteX0" fmla="*/ 8407607 w 12192000"/>
              <a:gd name="connsiteY0" fmla="*/ 700 h 1609435"/>
              <a:gd name="connsiteX1" fmla="*/ 11979950 w 12192000"/>
              <a:gd name="connsiteY1" fmla="*/ 623976 h 1609435"/>
              <a:gd name="connsiteX2" fmla="*/ 12192000 w 12192000"/>
              <a:gd name="connsiteY2" fmla="*/ 698356 h 1609435"/>
              <a:gd name="connsiteX3" fmla="*/ 12192000 w 12192000"/>
              <a:gd name="connsiteY3" fmla="*/ 1609435 h 1609435"/>
              <a:gd name="connsiteX4" fmla="*/ 0 w 12192000"/>
              <a:gd name="connsiteY4" fmla="*/ 1609435 h 1609435"/>
              <a:gd name="connsiteX5" fmla="*/ 0 w 12192000"/>
              <a:gd name="connsiteY5" fmla="*/ 166593 h 1609435"/>
              <a:gd name="connsiteX6" fmla="*/ 40629 w 12192000"/>
              <a:gd name="connsiteY6" fmla="*/ 163686 h 1609435"/>
              <a:gd name="connsiteX7" fmla="*/ 3738237 w 12192000"/>
              <a:gd name="connsiteY7" fmla="*/ 1146888 h 1609435"/>
              <a:gd name="connsiteX8" fmla="*/ 8407607 w 12192000"/>
              <a:gd name="connsiteY8" fmla="*/ 700 h 16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09435">
                <a:moveTo>
                  <a:pt x="8407607" y="700"/>
                </a:moveTo>
                <a:cubicBezTo>
                  <a:pt x="9569180" y="-15647"/>
                  <a:pt x="10860566" y="256477"/>
                  <a:pt x="11979950" y="623976"/>
                </a:cubicBezTo>
                <a:lnTo>
                  <a:pt x="12192000" y="698356"/>
                </a:lnTo>
                <a:lnTo>
                  <a:pt x="12192000" y="1609435"/>
                </a:lnTo>
                <a:lnTo>
                  <a:pt x="0" y="1609435"/>
                </a:lnTo>
                <a:lnTo>
                  <a:pt x="0" y="166593"/>
                </a:lnTo>
                <a:lnTo>
                  <a:pt x="40629" y="163686"/>
                </a:lnTo>
                <a:cubicBezTo>
                  <a:pt x="2001032" y="59769"/>
                  <a:pt x="2355863" y="1175455"/>
                  <a:pt x="3738237" y="1146888"/>
                </a:cubicBezTo>
                <a:cubicBezTo>
                  <a:pt x="5165204" y="1117399"/>
                  <a:pt x="6858843" y="22496"/>
                  <a:pt x="8407607" y="700"/>
                </a:cubicBez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文本框 2"/>
          <p:cNvSpPr txBox="1"/>
          <p:nvPr>
            <p:custDataLst>
              <p:tags r:id="rId1"/>
            </p:custDataLst>
          </p:nvPr>
        </p:nvSpPr>
        <p:spPr>
          <a:xfrm>
            <a:off x="2143050" y="1198912"/>
            <a:ext cx="8492835" cy="219996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400" dirty="0">
                <a:solidFill>
                  <a:srgbClr val="121212"/>
                </a:solidFill>
                <a:effectLst/>
                <a:latin typeface="Abhaya Libre ExtraBold" panose="02000803000000000000" pitchFamily="2" charset="0"/>
                <a:cs typeface="Abhaya Libre ExtraBold" panose="02000803000000000000" pitchFamily="2" charset="0"/>
              </a:rPr>
              <a:t>Sparse matrix multiplication optimization: </a:t>
            </a:r>
          </a:p>
          <a:p>
            <a:pPr algn="ctr"/>
            <a:r>
              <a:rPr lang="en-US" altLang="zh-CN" sz="2800" dirty="0">
                <a:solidFill>
                  <a:srgbClr val="121212"/>
                </a:solidFill>
                <a:effectLst/>
                <a:latin typeface="Abhaya Libre ExtraBold" panose="02000803000000000000" pitchFamily="2" charset="0"/>
                <a:cs typeface="Abhaya Libre ExtraBold" panose="02000803000000000000" pitchFamily="2" charset="0"/>
              </a:rPr>
              <a:t>an architectural perspective</a:t>
            </a:r>
          </a:p>
        </p:txBody>
      </p:sp>
      <p:sp>
        <p:nvSpPr>
          <p:cNvPr id="17" name="矩形 16"/>
          <p:cNvSpPr/>
          <p:nvPr/>
        </p:nvSpPr>
        <p:spPr>
          <a:xfrm>
            <a:off x="4367552" y="3913767"/>
            <a:ext cx="2954655" cy="1615827"/>
          </a:xfrm>
          <a:prstGeom prst="rect">
            <a:avLst/>
          </a:prstGeom>
        </p:spPr>
        <p:txBody>
          <a:bodyPr wrap="square">
            <a:spAutoFit/>
          </a:bodyPr>
          <a:lstStyle/>
          <a:p>
            <a:pPr algn="ct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杨沛山、张天杰</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周炜、陈苇远</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秦雨扬、刘晋玮</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68107" y="4127912"/>
            <a:ext cx="339738" cy="339738"/>
            <a:chOff x="4354694" y="3701262"/>
            <a:chExt cx="339738" cy="339738"/>
          </a:xfrm>
        </p:grpSpPr>
        <p:sp>
          <p:nvSpPr>
            <p:cNvPr id="23" name="椭圆 22"/>
            <p:cNvSpPr/>
            <p:nvPr/>
          </p:nvSpPr>
          <p:spPr>
            <a:xfrm>
              <a:off x="4354694" y="3701262"/>
              <a:ext cx="339738" cy="339738"/>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student-with-graduation-cap_57073"/>
            <p:cNvSpPr>
              <a:spLocks noChangeAspect="1"/>
            </p:cNvSpPr>
            <p:nvPr/>
          </p:nvSpPr>
          <p:spPr bwMode="auto">
            <a:xfrm>
              <a:off x="4424477" y="3738438"/>
              <a:ext cx="201712" cy="24015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txBody>
            <a:bodyPr/>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2726969" y="333460"/>
            <a:ext cx="6738062" cy="64068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ea typeface="思源宋体 Heavy" panose="02020900000000000000" pitchFamily="18" charset="-122"/>
              </a:rPr>
              <a:t>Not all </a:t>
            </a:r>
            <a:r>
              <a:rPr lang="en-US" altLang="zh-CN" sz="3200" b="0" i="0" u="none" strike="noStrike" baseline="0" dirty="0">
                <a:latin typeface="LinLibertineT"/>
              </a:rPr>
              <a:t>attention  is needed</a:t>
            </a:r>
            <a:r>
              <a:rPr lang="en-US" altLang="zh-CN" sz="3200" b="0" dirty="0">
                <a:solidFill>
                  <a:srgbClr val="5D6E99"/>
                </a:solidFill>
                <a:ea typeface="思源宋体 Heavy" panose="02020900000000000000" pitchFamily="18" charset="-122"/>
              </a:rPr>
              <a:t> </a:t>
            </a:r>
            <a:endParaRPr lang="de-DE" altLang="zh-CN" sz="3200" b="0" dirty="0">
              <a:solidFill>
                <a:srgbClr val="5D6E99"/>
              </a:solidFill>
              <a:ea typeface="思源宋体 Heavy" panose="02020900000000000000" pitchFamily="18" charset="-122"/>
            </a:endParaRPr>
          </a:p>
        </p:txBody>
      </p:sp>
      <p:sp>
        <p:nvSpPr>
          <p:cNvPr id="7" name="文本框 6"/>
          <p:cNvSpPr txBox="1"/>
          <p:nvPr/>
        </p:nvSpPr>
        <p:spPr>
          <a:xfrm>
            <a:off x="6971537" y="3317453"/>
            <a:ext cx="3968753" cy="1200329"/>
          </a:xfrm>
          <a:prstGeom prst="rect">
            <a:avLst/>
          </a:prstGeom>
          <a:noFill/>
        </p:spPr>
        <p:txBody>
          <a:bodyPr wrap="square">
            <a:spAutoFit/>
          </a:bodyPr>
          <a:lstStyle/>
          <a:p>
            <a:pPr algn="ctr"/>
            <a:r>
              <a:rPr lang="en-US" altLang="zh-CN" dirty="0"/>
              <a:t>Transformer evaluation accuracy results, i.e., </a:t>
            </a:r>
            <a:r>
              <a:rPr lang="en-US" altLang="zh-CN" dirty="0" err="1"/>
              <a:t>SQuAD</a:t>
            </a:r>
            <a:r>
              <a:rPr lang="en-US" altLang="zh-CN" dirty="0"/>
              <a:t> </a:t>
            </a:r>
            <a:r>
              <a:rPr lang="en-US" altLang="zh-CN" dirty="0">
                <a:solidFill>
                  <a:srgbClr val="5D6E99"/>
                </a:solidFill>
              </a:rPr>
              <a:t>F1 scores</a:t>
            </a:r>
            <a:r>
              <a:rPr lang="en-US" altLang="zh-CN" dirty="0"/>
              <a:t>, when omitting different portion of attentions</a:t>
            </a:r>
            <a:endParaRPr lang="zh-CN" altLang="en-US" dirty="0"/>
          </a:p>
        </p:txBody>
      </p:sp>
      <p:pic>
        <p:nvPicPr>
          <p:cNvPr id="9" name="图片 8"/>
          <p:cNvPicPr>
            <a:picLocks noChangeAspect="1"/>
          </p:cNvPicPr>
          <p:nvPr/>
        </p:nvPicPr>
        <p:blipFill>
          <a:blip r:embed="rId4"/>
          <a:stretch>
            <a:fillRect/>
          </a:stretch>
        </p:blipFill>
        <p:spPr>
          <a:xfrm>
            <a:off x="6455285" y="2251808"/>
            <a:ext cx="4725776" cy="810133"/>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t="16091" b="1456"/>
          <a:stretch>
            <a:fillRect/>
          </a:stretch>
        </p:blipFill>
        <p:spPr>
          <a:xfrm>
            <a:off x="802945" y="1629242"/>
            <a:ext cx="5037334" cy="31176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stretch>
            <a:fillRect/>
          </a:stretch>
        </p:blipFill>
        <p:spPr>
          <a:xfrm>
            <a:off x="6684577" y="2064109"/>
            <a:ext cx="4937932" cy="1517346"/>
          </a:xfrm>
          <a:prstGeom prst="rect">
            <a:avLst/>
          </a:prstGeom>
        </p:spPr>
      </p:pic>
      <p:sp>
        <p:nvSpPr>
          <p:cNvPr id="5" name="文本框 4"/>
          <p:cNvSpPr txBox="1"/>
          <p:nvPr/>
        </p:nvSpPr>
        <p:spPr>
          <a:xfrm>
            <a:off x="6904328" y="3886254"/>
            <a:ext cx="4498429" cy="923330"/>
          </a:xfrm>
          <a:prstGeom prst="rect">
            <a:avLst/>
          </a:prstGeom>
          <a:noFill/>
        </p:spPr>
        <p:txBody>
          <a:bodyPr wrap="square">
            <a:spAutoFit/>
          </a:bodyPr>
          <a:lstStyle/>
          <a:p>
            <a:r>
              <a:rPr lang="en-US" altLang="zh-CN" dirty="0"/>
              <a:t>Weak attention detection from </a:t>
            </a:r>
            <a:r>
              <a:rPr lang="en-US" altLang="zh-CN" b="1" dirty="0">
                <a:solidFill>
                  <a:srgbClr val="5D6E99"/>
                </a:solidFill>
              </a:rPr>
              <a:t>estimated attention scores</a:t>
            </a:r>
            <a:r>
              <a:rPr lang="en-US" altLang="zh-CN" dirty="0"/>
              <a:t> computed by </a:t>
            </a:r>
            <a:r>
              <a:rPr lang="en-US" altLang="zh-CN" b="1" dirty="0">
                <a:solidFill>
                  <a:srgbClr val="5D6E99"/>
                </a:solidFill>
              </a:rPr>
              <a:t>low-rank linear transformations</a:t>
            </a:r>
            <a:r>
              <a:rPr lang="en-US" altLang="zh-CN" dirty="0"/>
              <a:t>.</a:t>
            </a:r>
            <a:endParaRPr lang="zh-CN" altLang="en-US" dirty="0"/>
          </a:p>
        </p:txBody>
      </p:sp>
      <p:sp>
        <p:nvSpPr>
          <p:cNvPr id="6" name="PA_文本框 2"/>
          <p:cNvSpPr txBox="1"/>
          <p:nvPr>
            <p:custDataLst>
              <p:tags r:id="rId2"/>
            </p:custDataLst>
          </p:nvPr>
        </p:nvSpPr>
        <p:spPr>
          <a:xfrm>
            <a:off x="2737479" y="697708"/>
            <a:ext cx="6738062" cy="62895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ea typeface="思源宋体 Heavy" panose="02020900000000000000" pitchFamily="18" charset="-122"/>
              </a:rPr>
              <a:t>Weak Attentions Detection</a:t>
            </a:r>
            <a:endParaRPr lang="de-DE" altLang="zh-CN" sz="3200" b="0" dirty="0">
              <a:solidFill>
                <a:srgbClr val="5D6E99"/>
              </a:solidFill>
              <a:ea typeface="思源宋体 Heavy" panose="02020900000000000000" pitchFamily="18" charset="-122"/>
            </a:endParaRPr>
          </a:p>
        </p:txBody>
      </p:sp>
      <p:sp>
        <p:nvSpPr>
          <p:cNvPr id="7" name="文本框 6"/>
          <p:cNvSpPr txBox="1"/>
          <p:nvPr/>
        </p:nvSpPr>
        <p:spPr>
          <a:xfrm>
            <a:off x="788640" y="2183256"/>
            <a:ext cx="5791200"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The input X will first be linearly converted into a low-dimensional</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nvGraphicFramePr>
        <p:xfrm>
          <a:off x="2066304" y="2479990"/>
          <a:ext cx="591244" cy="288042"/>
        </p:xfrm>
        <a:graphic>
          <a:graphicData uri="http://schemas.openxmlformats.org/presentationml/2006/ole">
            <mc:AlternateContent xmlns:mc="http://schemas.openxmlformats.org/markup-compatibility/2006">
              <mc:Choice xmlns:v="urn:schemas-microsoft-com:vml" Requires="v">
                <p:oleObj spid="_x0000_s1106" name="Equation" r:id="rId6" imgW="11887200" imgH="5791200" progId="Equation.DSMT4">
                  <p:embed/>
                </p:oleObj>
              </mc:Choice>
              <mc:Fallback>
                <p:oleObj name="Equation" r:id="rId6" imgW="11887200" imgH="5791200" progId="Equation.DSMT4">
                  <p:embed/>
                  <p:pic>
                    <p:nvPicPr>
                      <p:cNvPr id="0" name="对象 7"/>
                      <p:cNvPicPr/>
                      <p:nvPr/>
                    </p:nvPicPr>
                    <p:blipFill>
                      <a:blip r:embed="rId7"/>
                      <a:stretch>
                        <a:fillRect/>
                      </a:stretch>
                    </p:blipFill>
                    <p:spPr>
                      <a:xfrm>
                        <a:off x="2066304" y="2479990"/>
                        <a:ext cx="591244" cy="288042"/>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516141" y="2874341"/>
          <a:ext cx="3676333" cy="406337"/>
        </p:xfrm>
        <a:graphic>
          <a:graphicData uri="http://schemas.openxmlformats.org/presentationml/2006/ole">
            <mc:AlternateContent xmlns:mc="http://schemas.openxmlformats.org/markup-compatibility/2006">
              <mc:Choice xmlns:v="urn:schemas-microsoft-com:vml" Requires="v">
                <p:oleObj spid="_x0000_s1107" name="Equation" r:id="rId8" imgW="48463200" imgH="5791200" progId="Equation.DSMT4">
                  <p:embed/>
                </p:oleObj>
              </mc:Choice>
              <mc:Fallback>
                <p:oleObj name="Equation" r:id="rId8" imgW="48463200" imgH="5791200" progId="Equation.DSMT4">
                  <p:embed/>
                  <p:pic>
                    <p:nvPicPr>
                      <p:cNvPr id="0" name="对象 8"/>
                      <p:cNvPicPr/>
                      <p:nvPr/>
                    </p:nvPicPr>
                    <p:blipFill>
                      <a:blip r:embed="rId9"/>
                      <a:stretch>
                        <a:fillRect/>
                      </a:stretch>
                    </p:blipFill>
                    <p:spPr>
                      <a:xfrm>
                        <a:off x="1516141" y="2874341"/>
                        <a:ext cx="3676333" cy="40633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60718" y="3769771"/>
          <a:ext cx="933450" cy="311150"/>
        </p:xfrm>
        <a:graphic>
          <a:graphicData uri="http://schemas.openxmlformats.org/presentationml/2006/ole">
            <mc:AlternateContent xmlns:mc="http://schemas.openxmlformats.org/markup-compatibility/2006">
              <mc:Choice xmlns:v="urn:schemas-microsoft-com:vml" Requires="v">
                <p:oleObj spid="_x0000_s1108" name="Equation" r:id="rId10" imgW="12801600" imgH="4267200" progId="Equation.DSMT4">
                  <p:embed/>
                </p:oleObj>
              </mc:Choice>
              <mc:Fallback>
                <p:oleObj name="Equation" r:id="rId10" imgW="12801600" imgH="4267200" progId="Equation.DSMT4">
                  <p:embed/>
                  <p:pic>
                    <p:nvPicPr>
                      <p:cNvPr id="0" name="对象 9"/>
                      <p:cNvPicPr/>
                      <p:nvPr/>
                    </p:nvPicPr>
                    <p:blipFill>
                      <a:blip r:embed="rId11"/>
                      <a:stretch>
                        <a:fillRect/>
                      </a:stretch>
                    </p:blipFill>
                    <p:spPr>
                      <a:xfrm>
                        <a:off x="1160718" y="3769771"/>
                        <a:ext cx="933450" cy="311150"/>
                      </a:xfrm>
                      <a:prstGeom prst="rect">
                        <a:avLst/>
                      </a:prstGeom>
                    </p:spPr>
                  </p:pic>
                </p:oleObj>
              </mc:Fallback>
            </mc:AlternateContent>
          </a:graphicData>
        </a:graphic>
      </p:graphicFrame>
      <p:sp>
        <p:nvSpPr>
          <p:cNvPr id="11" name="文本框 10"/>
          <p:cNvSpPr txBox="1"/>
          <p:nvPr/>
        </p:nvSpPr>
        <p:spPr>
          <a:xfrm>
            <a:off x="2142119" y="3645425"/>
            <a:ext cx="4169495"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is reduce the dimensions of X from n*d to n*k (where k is much smaller than d)</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nvGraphicFramePr>
        <p:xfrm>
          <a:off x="789243" y="4379371"/>
          <a:ext cx="2124075" cy="430213"/>
        </p:xfrm>
        <a:graphic>
          <a:graphicData uri="http://schemas.openxmlformats.org/presentationml/2006/ole">
            <mc:AlternateContent xmlns:mc="http://schemas.openxmlformats.org/markup-compatibility/2006">
              <mc:Choice xmlns:v="urn:schemas-microsoft-com:vml" Requires="v">
                <p:oleObj spid="_x0000_s1109" name="Equation" r:id="rId12" imgW="28651200" imgH="5791200" progId="Equation.DSMT4">
                  <p:embed/>
                </p:oleObj>
              </mc:Choice>
              <mc:Fallback>
                <p:oleObj name="Equation" r:id="rId12" imgW="28651200" imgH="5791200" progId="Equation.DSMT4">
                  <p:embed/>
                  <p:pic>
                    <p:nvPicPr>
                      <p:cNvPr id="0" name="对象 11"/>
                      <p:cNvPicPr/>
                      <p:nvPr/>
                    </p:nvPicPr>
                    <p:blipFill>
                      <a:blip r:embed="rId13"/>
                      <a:stretch>
                        <a:fillRect/>
                      </a:stretch>
                    </p:blipFill>
                    <p:spPr>
                      <a:xfrm>
                        <a:off x="789243" y="4379371"/>
                        <a:ext cx="2124075" cy="430213"/>
                      </a:xfrm>
                      <a:prstGeom prst="rect">
                        <a:avLst/>
                      </a:prstGeom>
                    </p:spPr>
                  </p:pic>
                </p:oleObj>
              </mc:Fallback>
            </mc:AlternateContent>
          </a:graphicData>
        </a:graphic>
      </p:graphicFrame>
      <p:sp>
        <p:nvSpPr>
          <p:cNvPr id="13" name="文本框 12"/>
          <p:cNvSpPr txBox="1"/>
          <p:nvPr/>
        </p:nvSpPr>
        <p:spPr>
          <a:xfrm>
            <a:off x="3155056" y="4425200"/>
            <a:ext cx="1932315"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weight matrix</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stretch>
            <a:fillRect/>
          </a:stretch>
        </p:blipFill>
        <p:spPr>
          <a:xfrm>
            <a:off x="6684577" y="2064109"/>
            <a:ext cx="4937932" cy="1517346"/>
          </a:xfrm>
          <a:prstGeom prst="rect">
            <a:avLst/>
          </a:prstGeom>
        </p:spPr>
      </p:pic>
      <p:sp>
        <p:nvSpPr>
          <p:cNvPr id="5" name="文本框 4"/>
          <p:cNvSpPr txBox="1"/>
          <p:nvPr/>
        </p:nvSpPr>
        <p:spPr>
          <a:xfrm>
            <a:off x="6904328" y="3886254"/>
            <a:ext cx="4498429" cy="923330"/>
          </a:xfrm>
          <a:prstGeom prst="rect">
            <a:avLst/>
          </a:prstGeom>
          <a:noFill/>
        </p:spPr>
        <p:txBody>
          <a:bodyPr wrap="square">
            <a:spAutoFit/>
          </a:bodyPr>
          <a:lstStyle/>
          <a:p>
            <a:r>
              <a:rPr lang="en-US" altLang="zh-CN" dirty="0"/>
              <a:t>Weak attention detection from </a:t>
            </a:r>
            <a:r>
              <a:rPr lang="en-US" altLang="zh-CN" b="1" dirty="0">
                <a:solidFill>
                  <a:srgbClr val="5D6E99"/>
                </a:solidFill>
              </a:rPr>
              <a:t>estimated attention scores</a:t>
            </a:r>
            <a:r>
              <a:rPr lang="en-US" altLang="zh-CN" dirty="0"/>
              <a:t> computed by </a:t>
            </a:r>
            <a:r>
              <a:rPr lang="en-US" altLang="zh-CN" b="1" dirty="0">
                <a:solidFill>
                  <a:srgbClr val="5D6E99"/>
                </a:solidFill>
              </a:rPr>
              <a:t>low-rank linear transformations</a:t>
            </a:r>
            <a:r>
              <a:rPr lang="en-US" altLang="zh-CN" dirty="0"/>
              <a:t>.</a:t>
            </a:r>
            <a:endParaRPr lang="zh-CN" altLang="en-US" dirty="0"/>
          </a:p>
        </p:txBody>
      </p:sp>
      <p:sp>
        <p:nvSpPr>
          <p:cNvPr id="6" name="PA_文本框 2"/>
          <p:cNvSpPr txBox="1"/>
          <p:nvPr>
            <p:custDataLst>
              <p:tags r:id="rId2"/>
            </p:custDataLst>
          </p:nvPr>
        </p:nvSpPr>
        <p:spPr>
          <a:xfrm>
            <a:off x="2737479" y="697708"/>
            <a:ext cx="6738062" cy="62895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ea typeface="思源宋体 Heavy" panose="02020900000000000000" pitchFamily="18" charset="-122"/>
              </a:rPr>
              <a:t>Weak Attentions Detection</a:t>
            </a:r>
            <a:endParaRPr lang="de-DE" altLang="zh-CN" sz="3200" b="0" dirty="0">
              <a:solidFill>
                <a:srgbClr val="5D6E99"/>
              </a:solidFill>
              <a:ea typeface="思源宋体 Heavy" panose="02020900000000000000" pitchFamily="18" charset="-122"/>
            </a:endParaRPr>
          </a:p>
        </p:txBody>
      </p:sp>
      <p:sp>
        <p:nvSpPr>
          <p:cNvPr id="7" name="文本框 6"/>
          <p:cNvSpPr txBox="1"/>
          <p:nvPr/>
        </p:nvSpPr>
        <p:spPr>
          <a:xfrm>
            <a:off x="788640" y="2183256"/>
            <a:ext cx="5501035"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(2) Multiply the image by       and      ,  to get an estimated attention score of size n x n</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nvGraphicFramePr>
        <p:xfrm>
          <a:off x="3058786" y="2183256"/>
          <a:ext cx="196096" cy="313065"/>
        </p:xfrm>
        <a:graphic>
          <a:graphicData uri="http://schemas.openxmlformats.org/presentationml/2006/ole">
            <mc:AlternateContent xmlns:mc="http://schemas.openxmlformats.org/markup-compatibility/2006">
              <mc:Choice xmlns:v="urn:schemas-microsoft-com:vml" Requires="v">
                <p:oleObj spid="_x0000_s2150" name="Equation" r:id="rId6" imgW="3657600" imgH="5791200" progId="Equation.DSMT4">
                  <p:embed/>
                </p:oleObj>
              </mc:Choice>
              <mc:Fallback>
                <p:oleObj name="Equation" r:id="rId6" imgW="3657600" imgH="5791200" progId="Equation.DSMT4">
                  <p:embed/>
                  <p:pic>
                    <p:nvPicPr>
                      <p:cNvPr id="0" name="对象 7"/>
                      <p:cNvPicPr/>
                      <p:nvPr/>
                    </p:nvPicPr>
                    <p:blipFill>
                      <a:blip r:embed="rId7"/>
                      <a:stretch>
                        <a:fillRect/>
                      </a:stretch>
                    </p:blipFill>
                    <p:spPr>
                      <a:xfrm>
                        <a:off x="3058786" y="2183256"/>
                        <a:ext cx="196096" cy="313065"/>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3249761" y="2449113"/>
          <a:ext cx="202572" cy="313066"/>
        </p:xfrm>
        <a:graphic>
          <a:graphicData uri="http://schemas.openxmlformats.org/presentationml/2006/ole">
            <mc:AlternateContent xmlns:mc="http://schemas.openxmlformats.org/markup-compatibility/2006">
              <mc:Choice xmlns:v="urn:schemas-microsoft-com:vml" Requires="v">
                <p:oleObj spid="_x0000_s2151" name="Equation" r:id="rId8" imgW="3352800" imgH="5181600" progId="Equation.DSMT4">
                  <p:embed/>
                </p:oleObj>
              </mc:Choice>
              <mc:Fallback>
                <p:oleObj name="Equation" r:id="rId8" imgW="3352800" imgH="5181600" progId="Equation.DSMT4">
                  <p:embed/>
                  <p:pic>
                    <p:nvPicPr>
                      <p:cNvPr id="0" name="对象 1"/>
                      <p:cNvPicPr/>
                      <p:nvPr/>
                    </p:nvPicPr>
                    <p:blipFill>
                      <a:blip r:embed="rId9"/>
                      <a:stretch>
                        <a:fillRect/>
                      </a:stretch>
                    </p:blipFill>
                    <p:spPr>
                      <a:xfrm>
                        <a:off x="3249761" y="2449113"/>
                        <a:ext cx="202572" cy="313066"/>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3684240" y="2183256"/>
          <a:ext cx="254365" cy="313065"/>
        </p:xfrm>
        <a:graphic>
          <a:graphicData uri="http://schemas.openxmlformats.org/presentationml/2006/ole">
            <mc:AlternateContent xmlns:mc="http://schemas.openxmlformats.org/markup-compatibility/2006">
              <mc:Choice xmlns:v="urn:schemas-microsoft-com:vml" Requires="v">
                <p:oleObj spid="_x0000_s2152" name="Equation" r:id="rId10" imgW="3962400" imgH="4876800" progId="Equation.DSMT4">
                  <p:embed/>
                </p:oleObj>
              </mc:Choice>
              <mc:Fallback>
                <p:oleObj name="Equation" r:id="rId10" imgW="3962400" imgH="4876800" progId="Equation.DSMT4">
                  <p:embed/>
                  <p:pic>
                    <p:nvPicPr>
                      <p:cNvPr id="0" name="对象 2"/>
                      <p:cNvPicPr/>
                      <p:nvPr/>
                    </p:nvPicPr>
                    <p:blipFill>
                      <a:blip r:embed="rId11"/>
                      <a:stretch>
                        <a:fillRect/>
                      </a:stretch>
                    </p:blipFill>
                    <p:spPr>
                      <a:xfrm>
                        <a:off x="3684240" y="2183256"/>
                        <a:ext cx="254365" cy="313065"/>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13134117"/>
              </p:ext>
            </p:extLst>
          </p:nvPr>
        </p:nvGraphicFramePr>
        <p:xfrm>
          <a:off x="3586163" y="3389313"/>
          <a:ext cx="112712" cy="52387"/>
        </p:xfrm>
        <a:graphic>
          <a:graphicData uri="http://schemas.openxmlformats.org/presentationml/2006/ole">
            <mc:AlternateContent xmlns:mc="http://schemas.openxmlformats.org/markup-compatibility/2006">
              <mc:Choice xmlns:v="urn:schemas-microsoft-com:vml" Requires="v">
                <p:oleObj spid="_x0000_s2153" name="Equation" r:id="rId12" imgW="583920" imgH="266400" progId="Equation.DSMT4">
                  <p:embed/>
                </p:oleObj>
              </mc:Choice>
              <mc:Fallback>
                <p:oleObj name="Equation" r:id="rId12" imgW="583920" imgH="266400" progId="Equation.DSMT4">
                  <p:embed/>
                  <p:pic>
                    <p:nvPicPr>
                      <p:cNvPr id="0" name="对象 13"/>
                      <p:cNvPicPr/>
                      <p:nvPr/>
                    </p:nvPicPr>
                    <p:blipFill>
                      <a:blip r:embed="rId13"/>
                      <a:stretch>
                        <a:fillRect/>
                      </a:stretch>
                    </p:blipFill>
                    <p:spPr>
                      <a:xfrm>
                        <a:off x="3586163" y="3389313"/>
                        <a:ext cx="112712" cy="52387"/>
                      </a:xfrm>
                      <a:prstGeom prst="rect">
                        <a:avLst/>
                      </a:prstGeom>
                    </p:spPr>
                  </p:pic>
                </p:oleObj>
              </mc:Fallback>
            </mc:AlternateContent>
          </a:graphicData>
        </a:graphic>
      </p:graphicFrame>
      <p:sp>
        <p:nvSpPr>
          <p:cNvPr id="16" name="文本框 15"/>
          <p:cNvSpPr txBox="1"/>
          <p:nvPr/>
        </p:nvSpPr>
        <p:spPr>
          <a:xfrm>
            <a:off x="930530" y="4063788"/>
            <a:ext cx="4976284" cy="830997"/>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We can use the       to predict the weak attention position in the A matrix, and </a:t>
            </a:r>
            <a:r>
              <a:rPr lang="en-US" altLang="zh-CN" sz="1600" b="1" dirty="0">
                <a:solidFill>
                  <a:srgbClr val="5D6E99"/>
                </a:solidFill>
                <a:latin typeface="Times New Roman" panose="02020603050405020304" pitchFamily="18" charset="0"/>
                <a:cs typeface="Times New Roman" panose="02020603050405020304" pitchFamily="18" charset="0"/>
              </a:rPr>
              <a:t>skip*</a:t>
            </a:r>
            <a:r>
              <a:rPr lang="en-US" altLang="zh-CN" sz="1600" dirty="0">
                <a:latin typeface="Times New Roman" panose="02020603050405020304" pitchFamily="18" charset="0"/>
                <a:cs typeface="Times New Roman" panose="02020603050405020304" pitchFamily="18" charset="0"/>
              </a:rPr>
              <a:t> the corresponding calculations when calculating the A matrix.</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17" name="对象 16"/>
          <p:cNvGraphicFramePr>
            <a:graphicFrameLocks noChangeAspect="1"/>
          </p:cNvGraphicFramePr>
          <p:nvPr/>
        </p:nvGraphicFramePr>
        <p:xfrm>
          <a:off x="2357821" y="4063788"/>
          <a:ext cx="203200" cy="312737"/>
        </p:xfrm>
        <a:graphic>
          <a:graphicData uri="http://schemas.openxmlformats.org/presentationml/2006/ole">
            <mc:AlternateContent xmlns:mc="http://schemas.openxmlformats.org/markup-compatibility/2006">
              <mc:Choice xmlns:v="urn:schemas-microsoft-com:vml" Requires="v">
                <p:oleObj spid="_x0000_s2154" name="Equation" r:id="rId14" imgW="204470" imgH="313690" progId="Equation.DSMT4">
                  <p:embed/>
                </p:oleObj>
              </mc:Choice>
              <mc:Fallback>
                <p:oleObj name="Equation" r:id="rId14" imgW="204470" imgH="313690" progId="Equation.DSMT4">
                  <p:embed/>
                  <p:pic>
                    <p:nvPicPr>
                      <p:cNvPr id="0" name="对象 16"/>
                      <p:cNvPicPr/>
                      <p:nvPr/>
                    </p:nvPicPr>
                    <p:blipFill>
                      <a:blip r:embed="rId15"/>
                      <a:stretch>
                        <a:fillRect/>
                      </a:stretch>
                    </p:blipFill>
                    <p:spPr>
                      <a:xfrm>
                        <a:off x="2357821" y="4063788"/>
                        <a:ext cx="203200" cy="312737"/>
                      </a:xfrm>
                      <a:prstGeom prst="rect">
                        <a:avLst/>
                      </a:prstGeom>
                    </p:spPr>
                  </p:pic>
                </p:oleObj>
              </mc:Fallback>
            </mc:AlternateContent>
          </a:graphicData>
        </a:graphic>
      </p:graphicFrame>
      <p:sp>
        <p:nvSpPr>
          <p:cNvPr id="18" name="文本框 17"/>
          <p:cNvSpPr txBox="1"/>
          <p:nvPr/>
        </p:nvSpPr>
        <p:spPr>
          <a:xfrm>
            <a:off x="262725" y="6444452"/>
            <a:ext cx="709739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The threshold of weak attention can be searched through a </a:t>
            </a:r>
            <a:r>
              <a:rPr lang="en-US" altLang="zh-CN" sz="1600" b="1" dirty="0">
                <a:solidFill>
                  <a:srgbClr val="5D6E99"/>
                </a:solidFill>
                <a:latin typeface="Times New Roman" panose="02020603050405020304" pitchFamily="18" charset="0"/>
                <a:cs typeface="Times New Roman" panose="02020603050405020304" pitchFamily="18" charset="0"/>
              </a:rPr>
              <a:t>top-K</a:t>
            </a:r>
            <a:r>
              <a:rPr lang="en-US" altLang="zh-CN" sz="1600" dirty="0">
                <a:latin typeface="Times New Roman" panose="02020603050405020304" pitchFamily="18" charset="0"/>
                <a:cs typeface="Times New Roman" panose="02020603050405020304" pitchFamily="18" charset="0"/>
              </a:rPr>
              <a:t> algorithm </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75648" y="471377"/>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DOTA SYSTEM DESIGN</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0" y="1100688"/>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598589" y="1299705"/>
            <a:ext cx="2878112" cy="954107"/>
          </a:xfrm>
          <a:prstGeom prst="rect">
            <a:avLst/>
          </a:prstGeom>
          <a:noFill/>
        </p:spPr>
        <p:txBody>
          <a:bodyPr wrap="square" rtlCol="0">
            <a:spAutoFit/>
          </a:bodyPr>
          <a:lstStyle/>
          <a:p>
            <a:pPr algn="ctr"/>
            <a:r>
              <a:rPr lang="en-US" altLang="zh-CN" sz="2800" b="1" dirty="0"/>
              <a:t>Overall System</a:t>
            </a:r>
          </a:p>
          <a:p>
            <a:pPr algn="ctr"/>
            <a:r>
              <a:rPr lang="en-US" altLang="zh-CN" sz="2800" b="1" dirty="0"/>
              <a:t> Architecture</a:t>
            </a:r>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08038" y="2278948"/>
            <a:ext cx="1936260" cy="7938"/>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561242" y="2263698"/>
            <a:ext cx="278832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86569" y="2286886"/>
            <a:ext cx="38340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36840" y="2393267"/>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3649" y="2901462"/>
            <a:ext cx="3605037" cy="2616101"/>
          </a:xfrm>
          <a:prstGeom prst="rect">
            <a:avLst/>
          </a:prstGeom>
          <a:solidFill>
            <a:srgbClr val="5D6E99"/>
          </a:solidFill>
          <a:ln>
            <a:noFill/>
          </a:ln>
        </p:spPr>
        <p:txBody>
          <a:bodyPr wrap="square" rtlCol="0">
            <a:spAutoFit/>
          </a:bodyPr>
          <a:lstStyle/>
          <a:p>
            <a:pPr algn="ctr"/>
            <a:r>
              <a:rPr lang="en-US" altLang="zh-CN" sz="2000" b="1" dirty="0">
                <a:solidFill>
                  <a:schemeClr val="bg1"/>
                </a:solidFill>
              </a:rPr>
              <a:t>Abstraction of the model </a:t>
            </a:r>
          </a:p>
          <a:p>
            <a:pPr algn="ctr"/>
            <a:endParaRPr lang="en-US" altLang="zh-CN" dirty="0">
              <a:solidFill>
                <a:schemeClr val="bg1"/>
              </a:solidFill>
            </a:endParaRPr>
          </a:p>
          <a:p>
            <a:pPr algn="ctr"/>
            <a:r>
              <a:rPr lang="en-US" altLang="zh-CN" dirty="0">
                <a:solidFill>
                  <a:schemeClr val="bg1"/>
                </a:solidFill>
              </a:rPr>
              <a:t>Large GEMM/GEMV computations with configurable hidden dimensions</a:t>
            </a:r>
          </a:p>
          <a:p>
            <a:pPr algn="ctr"/>
            <a:endParaRPr lang="en-US" altLang="zh-CN" dirty="0">
              <a:solidFill>
                <a:schemeClr val="bg1"/>
              </a:solidFill>
            </a:endParaRPr>
          </a:p>
          <a:p>
            <a:pPr algn="ctr"/>
            <a:r>
              <a:rPr lang="en-US" altLang="zh-CN" dirty="0">
                <a:solidFill>
                  <a:schemeClr val="bg1"/>
                </a:solidFill>
              </a:rPr>
              <a:t>Disassemble the algorithm and identify the essential components</a:t>
            </a:r>
          </a:p>
          <a:p>
            <a:pPr algn="ctr"/>
            <a:endParaRPr lang="zh-CN" altLang="en-US" dirty="0">
              <a:solidFill>
                <a:schemeClr val="bg1"/>
              </a:solidFill>
            </a:endParaRPr>
          </a:p>
        </p:txBody>
      </p:sp>
      <p:sp>
        <p:nvSpPr>
          <p:cNvPr id="21" name="文本框 20"/>
          <p:cNvSpPr txBox="1"/>
          <p:nvPr/>
        </p:nvSpPr>
        <p:spPr>
          <a:xfrm>
            <a:off x="4202496" y="2889279"/>
            <a:ext cx="3623106" cy="2708434"/>
          </a:xfrm>
          <a:prstGeom prst="rect">
            <a:avLst/>
          </a:prstGeom>
          <a:solidFill>
            <a:srgbClr val="5D6E99"/>
          </a:solidFill>
        </p:spPr>
        <p:txBody>
          <a:bodyPr wrap="square" rtlCol="0">
            <a:spAutoFit/>
          </a:bodyPr>
          <a:lstStyle/>
          <a:p>
            <a:pPr algn="ctr"/>
            <a:r>
              <a:rPr lang="en-US" altLang="zh-CN" sz="2000" b="1" dirty="0">
                <a:solidFill>
                  <a:schemeClr val="bg1"/>
                </a:solidFill>
              </a:rPr>
              <a:t>A reconfigurable design dynamically balance the computation throughput of multi-precision computations</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support low-precision computations required by the attention detection</a:t>
            </a:r>
          </a:p>
          <a:p>
            <a:pPr algn="ctr"/>
            <a:endParaRPr lang="zh-CN" altLang="en-US" dirty="0">
              <a:solidFill>
                <a:schemeClr val="bg1"/>
              </a:solidFill>
            </a:endParaRPr>
          </a:p>
        </p:txBody>
      </p:sp>
      <p:sp>
        <p:nvSpPr>
          <p:cNvPr id="22" name="文本框 21"/>
          <p:cNvSpPr txBox="1"/>
          <p:nvPr/>
        </p:nvSpPr>
        <p:spPr>
          <a:xfrm>
            <a:off x="8332796" y="2889279"/>
            <a:ext cx="3081067" cy="2677656"/>
          </a:xfrm>
          <a:prstGeom prst="rect">
            <a:avLst/>
          </a:prstGeom>
          <a:solidFill>
            <a:srgbClr val="5D6E99"/>
          </a:solidFill>
        </p:spPr>
        <p:txBody>
          <a:bodyPr wrap="square" rtlCol="0">
            <a:spAutoFit/>
          </a:bodyPr>
          <a:lstStyle/>
          <a:p>
            <a:pPr algn="ctr"/>
            <a:r>
              <a:rPr lang="en-US" altLang="zh-CN" sz="2000" b="1" dirty="0">
                <a:solidFill>
                  <a:schemeClr val="bg1"/>
                </a:solidFill>
              </a:rPr>
              <a:t>Token-Parallel Dataflow</a:t>
            </a:r>
          </a:p>
          <a:p>
            <a:pPr algn="ctr"/>
            <a:r>
              <a:rPr lang="en-US" altLang="zh-CN" sz="2000" b="1" dirty="0">
                <a:solidFill>
                  <a:schemeClr val="bg1"/>
                </a:solidFill>
              </a:rPr>
              <a:t>Workload Balancing</a:t>
            </a:r>
          </a:p>
          <a:p>
            <a:pPr algn="ctr"/>
            <a:r>
              <a:rPr lang="en-US" altLang="zh-CN" sz="2000" b="1" dirty="0">
                <a:solidFill>
                  <a:schemeClr val="bg1"/>
                </a:solidFill>
              </a:rPr>
              <a:t>Out-of-Order Execution</a:t>
            </a:r>
          </a:p>
          <a:p>
            <a:pPr algn="ctr"/>
            <a:endParaRPr lang="en-US" altLang="zh-CN" dirty="0">
              <a:solidFill>
                <a:schemeClr val="bg1"/>
              </a:solidFill>
            </a:endParaRPr>
          </a:p>
          <a:p>
            <a:pPr algn="ctr"/>
            <a:r>
              <a:rPr lang="en-US" altLang="zh-CN" dirty="0">
                <a:solidFill>
                  <a:schemeClr val="bg1"/>
                </a:solidFill>
              </a:rPr>
              <a:t>workload imbalance and irregular memory access caused by attention sparsity</a:t>
            </a:r>
          </a:p>
          <a:p>
            <a:pPr algn="ctr"/>
            <a:endParaRPr lang="en-US" altLang="zh-CN" dirty="0">
              <a:solidFill>
                <a:schemeClr val="bg1"/>
              </a:solidFill>
            </a:endParaRPr>
          </a:p>
          <a:p>
            <a:pPr algn="ctr"/>
            <a:endParaRPr lang="en-US" altLang="zh-CN" dirty="0">
              <a:solidFill>
                <a:schemeClr val="bg1"/>
              </a:solidFill>
            </a:endParaRPr>
          </a:p>
        </p:txBody>
      </p:sp>
      <p:sp>
        <p:nvSpPr>
          <p:cNvPr id="14" name="文本框 13"/>
          <p:cNvSpPr txBox="1"/>
          <p:nvPr/>
        </p:nvSpPr>
        <p:spPr>
          <a:xfrm>
            <a:off x="3651206" y="1299705"/>
            <a:ext cx="4097648" cy="954107"/>
          </a:xfrm>
          <a:prstGeom prst="rect">
            <a:avLst/>
          </a:prstGeom>
          <a:noFill/>
        </p:spPr>
        <p:txBody>
          <a:bodyPr wrap="square" rtlCol="0">
            <a:spAutoFit/>
          </a:bodyPr>
          <a:lstStyle/>
          <a:p>
            <a:pPr algn="ctr"/>
            <a:r>
              <a:rPr lang="en-US" altLang="zh-CN" sz="2800" b="1" dirty="0"/>
              <a:t>Reconfigurable Matrix</a:t>
            </a:r>
          </a:p>
          <a:p>
            <a:pPr algn="ctr"/>
            <a:r>
              <a:rPr lang="en-US" altLang="zh-CN" sz="2800" b="1" dirty="0"/>
              <a:t> Multiplication Unit</a:t>
            </a:r>
          </a:p>
        </p:txBody>
      </p:sp>
      <p:sp>
        <p:nvSpPr>
          <p:cNvPr id="23" name="文本框 22"/>
          <p:cNvSpPr txBox="1"/>
          <p:nvPr/>
        </p:nvSpPr>
        <p:spPr>
          <a:xfrm>
            <a:off x="7349562" y="1302547"/>
            <a:ext cx="5047534" cy="954107"/>
          </a:xfrm>
          <a:prstGeom prst="rect">
            <a:avLst/>
          </a:prstGeom>
          <a:noFill/>
        </p:spPr>
        <p:txBody>
          <a:bodyPr wrap="square" rtlCol="0">
            <a:spAutoFit/>
          </a:bodyPr>
          <a:lstStyle/>
          <a:p>
            <a:pPr algn="ctr"/>
            <a:r>
              <a:rPr lang="en-US" altLang="zh-CN" sz="2800" b="1" dirty="0"/>
              <a:t>Token-Parallel Dataflow for Sparse Attention Com</a:t>
            </a:r>
            <a:r>
              <a:rPr lang="en-US" altLang="zh-CN" sz="1600" b="1" dirty="0"/>
              <a:t>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75648" y="471377"/>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DOTA SYSTEM DESIGN</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0" y="1100688"/>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598589" y="1299705"/>
            <a:ext cx="2878112" cy="954107"/>
          </a:xfrm>
          <a:prstGeom prst="rect">
            <a:avLst/>
          </a:prstGeom>
          <a:noFill/>
        </p:spPr>
        <p:txBody>
          <a:bodyPr wrap="square" rtlCol="0">
            <a:spAutoFit/>
          </a:bodyPr>
          <a:lstStyle/>
          <a:p>
            <a:pPr algn="ctr"/>
            <a:r>
              <a:rPr lang="en-US" altLang="zh-CN" sz="2800" b="1" dirty="0"/>
              <a:t>Overall System</a:t>
            </a:r>
          </a:p>
          <a:p>
            <a:pPr algn="ctr"/>
            <a:r>
              <a:rPr lang="en-US" altLang="zh-CN" sz="2800" b="1" dirty="0"/>
              <a:t> Architecture</a:t>
            </a:r>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08038" y="2278948"/>
            <a:ext cx="1936260" cy="7938"/>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561242" y="2263698"/>
            <a:ext cx="278832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86569" y="2286886"/>
            <a:ext cx="38340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36840" y="2393267"/>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3649" y="2901462"/>
            <a:ext cx="3605037" cy="2616101"/>
          </a:xfrm>
          <a:prstGeom prst="rect">
            <a:avLst/>
          </a:prstGeom>
          <a:solidFill>
            <a:srgbClr val="5D6E99"/>
          </a:solidFill>
          <a:ln>
            <a:noFill/>
          </a:ln>
        </p:spPr>
        <p:txBody>
          <a:bodyPr wrap="square" rtlCol="0">
            <a:spAutoFit/>
          </a:bodyPr>
          <a:lstStyle/>
          <a:p>
            <a:pPr algn="ctr"/>
            <a:r>
              <a:rPr lang="en-US" altLang="zh-CN" sz="2000" b="1" dirty="0">
                <a:solidFill>
                  <a:schemeClr val="bg1"/>
                </a:solidFill>
              </a:rPr>
              <a:t>Abstraction of the model </a:t>
            </a:r>
          </a:p>
          <a:p>
            <a:pPr algn="ctr"/>
            <a:endParaRPr lang="en-US" altLang="zh-CN" dirty="0">
              <a:solidFill>
                <a:schemeClr val="bg1"/>
              </a:solidFill>
            </a:endParaRPr>
          </a:p>
          <a:p>
            <a:pPr algn="ctr"/>
            <a:r>
              <a:rPr lang="en-US" altLang="zh-CN" dirty="0">
                <a:solidFill>
                  <a:schemeClr val="bg1"/>
                </a:solidFill>
              </a:rPr>
              <a:t>Large GEMM/GEMV computations with configurable hidden dimensions</a:t>
            </a:r>
          </a:p>
          <a:p>
            <a:pPr algn="ctr"/>
            <a:endParaRPr lang="en-US" altLang="zh-CN" dirty="0">
              <a:solidFill>
                <a:schemeClr val="bg1"/>
              </a:solidFill>
            </a:endParaRPr>
          </a:p>
          <a:p>
            <a:pPr algn="ctr"/>
            <a:r>
              <a:rPr lang="en-US" altLang="zh-CN" dirty="0">
                <a:solidFill>
                  <a:schemeClr val="bg1"/>
                </a:solidFill>
              </a:rPr>
              <a:t>Disassemble the algorithm and identify the essential components</a:t>
            </a:r>
          </a:p>
          <a:p>
            <a:pPr algn="ctr"/>
            <a:endParaRPr lang="zh-CN" altLang="en-US" dirty="0">
              <a:solidFill>
                <a:schemeClr val="bg1"/>
              </a:solidFill>
            </a:endParaRPr>
          </a:p>
        </p:txBody>
      </p:sp>
      <p:sp>
        <p:nvSpPr>
          <p:cNvPr id="21" name="文本框 20"/>
          <p:cNvSpPr txBox="1"/>
          <p:nvPr/>
        </p:nvSpPr>
        <p:spPr>
          <a:xfrm>
            <a:off x="4202496" y="2889279"/>
            <a:ext cx="3623106" cy="2708434"/>
          </a:xfrm>
          <a:prstGeom prst="rect">
            <a:avLst/>
          </a:prstGeom>
          <a:solidFill>
            <a:srgbClr val="5D6E99"/>
          </a:solidFill>
        </p:spPr>
        <p:txBody>
          <a:bodyPr wrap="square" rtlCol="0">
            <a:spAutoFit/>
          </a:bodyPr>
          <a:lstStyle/>
          <a:p>
            <a:pPr algn="ctr"/>
            <a:r>
              <a:rPr lang="en-US" altLang="zh-CN" sz="2000" b="1" dirty="0">
                <a:solidFill>
                  <a:schemeClr val="bg1"/>
                </a:solidFill>
              </a:rPr>
              <a:t>A reconfigurable design dynamically balance the computation throughput of multi-precision computations</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support low-precision computations required by the attention detection</a:t>
            </a:r>
          </a:p>
          <a:p>
            <a:pPr algn="ctr"/>
            <a:endParaRPr lang="zh-CN" altLang="en-US" dirty="0">
              <a:solidFill>
                <a:schemeClr val="bg1"/>
              </a:solidFill>
            </a:endParaRPr>
          </a:p>
        </p:txBody>
      </p:sp>
      <p:sp>
        <p:nvSpPr>
          <p:cNvPr id="22" name="文本框 21"/>
          <p:cNvSpPr txBox="1"/>
          <p:nvPr/>
        </p:nvSpPr>
        <p:spPr>
          <a:xfrm>
            <a:off x="8332796" y="2889279"/>
            <a:ext cx="3081067" cy="2677656"/>
          </a:xfrm>
          <a:prstGeom prst="rect">
            <a:avLst/>
          </a:prstGeom>
          <a:solidFill>
            <a:srgbClr val="5D6E99"/>
          </a:solidFill>
        </p:spPr>
        <p:txBody>
          <a:bodyPr wrap="square" rtlCol="0">
            <a:spAutoFit/>
          </a:bodyPr>
          <a:lstStyle/>
          <a:p>
            <a:pPr algn="ctr"/>
            <a:r>
              <a:rPr lang="en-US" altLang="zh-CN" sz="2000" b="1" dirty="0">
                <a:solidFill>
                  <a:schemeClr val="bg1"/>
                </a:solidFill>
              </a:rPr>
              <a:t>Token-Parallel Dataflow</a:t>
            </a:r>
          </a:p>
          <a:p>
            <a:pPr algn="ctr"/>
            <a:r>
              <a:rPr lang="en-US" altLang="zh-CN" sz="2000" b="1" dirty="0">
                <a:solidFill>
                  <a:schemeClr val="bg1"/>
                </a:solidFill>
              </a:rPr>
              <a:t>Workload Balancing</a:t>
            </a:r>
          </a:p>
          <a:p>
            <a:pPr algn="ctr"/>
            <a:r>
              <a:rPr lang="en-US" altLang="zh-CN" sz="2000" b="1" dirty="0">
                <a:solidFill>
                  <a:schemeClr val="bg1"/>
                </a:solidFill>
              </a:rPr>
              <a:t>Out-of-Order Execution</a:t>
            </a:r>
          </a:p>
          <a:p>
            <a:pPr algn="ctr"/>
            <a:endParaRPr lang="en-US" altLang="zh-CN" dirty="0">
              <a:solidFill>
                <a:schemeClr val="bg1"/>
              </a:solidFill>
            </a:endParaRPr>
          </a:p>
          <a:p>
            <a:pPr algn="ctr"/>
            <a:r>
              <a:rPr lang="en-US" altLang="zh-CN" dirty="0">
                <a:solidFill>
                  <a:schemeClr val="bg1"/>
                </a:solidFill>
              </a:rPr>
              <a:t>workload imbalance and irregular memory access caused by attention sparsity</a:t>
            </a:r>
          </a:p>
          <a:p>
            <a:pPr algn="ctr"/>
            <a:endParaRPr lang="en-US" altLang="zh-CN" dirty="0">
              <a:solidFill>
                <a:schemeClr val="bg1"/>
              </a:solidFill>
            </a:endParaRPr>
          </a:p>
          <a:p>
            <a:pPr algn="ctr"/>
            <a:endParaRPr lang="en-US" altLang="zh-CN" dirty="0">
              <a:solidFill>
                <a:schemeClr val="bg1"/>
              </a:solidFill>
            </a:endParaRPr>
          </a:p>
        </p:txBody>
      </p:sp>
      <p:sp>
        <p:nvSpPr>
          <p:cNvPr id="14" name="文本框 13"/>
          <p:cNvSpPr txBox="1"/>
          <p:nvPr/>
        </p:nvSpPr>
        <p:spPr>
          <a:xfrm>
            <a:off x="3651206" y="1299705"/>
            <a:ext cx="4097648" cy="954107"/>
          </a:xfrm>
          <a:prstGeom prst="rect">
            <a:avLst/>
          </a:prstGeom>
          <a:noFill/>
        </p:spPr>
        <p:txBody>
          <a:bodyPr wrap="square" rtlCol="0">
            <a:spAutoFit/>
          </a:bodyPr>
          <a:lstStyle/>
          <a:p>
            <a:pPr algn="ctr"/>
            <a:r>
              <a:rPr lang="en-US" altLang="zh-CN" sz="2800" b="1" dirty="0"/>
              <a:t>Reconfigurable Matrix</a:t>
            </a:r>
          </a:p>
          <a:p>
            <a:pPr algn="ctr"/>
            <a:r>
              <a:rPr lang="en-US" altLang="zh-CN" sz="2800" b="1" dirty="0"/>
              <a:t> Multiplication Unit</a:t>
            </a:r>
          </a:p>
        </p:txBody>
      </p:sp>
      <p:sp>
        <p:nvSpPr>
          <p:cNvPr id="23" name="文本框 22"/>
          <p:cNvSpPr txBox="1"/>
          <p:nvPr/>
        </p:nvSpPr>
        <p:spPr>
          <a:xfrm>
            <a:off x="7349562" y="1302547"/>
            <a:ext cx="5047534" cy="954107"/>
          </a:xfrm>
          <a:prstGeom prst="rect">
            <a:avLst/>
          </a:prstGeom>
          <a:noFill/>
        </p:spPr>
        <p:txBody>
          <a:bodyPr wrap="square" rtlCol="0">
            <a:spAutoFit/>
          </a:bodyPr>
          <a:lstStyle/>
          <a:p>
            <a:pPr algn="ctr"/>
            <a:r>
              <a:rPr lang="en-US" altLang="zh-CN" sz="2800" b="1" dirty="0"/>
              <a:t>Token-Parallel Dataflow for Sparse Attention Com</a:t>
            </a:r>
            <a:r>
              <a:rPr lang="en-US" altLang="zh-CN" sz="1600" b="1" dirty="0"/>
              <a:t>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nodeType="withEffect">
                                  <p:stCondLst>
                                    <p:cond delay="0"/>
                                  </p:stCondLst>
                                  <p:childTnLst>
                                    <p:animClr clrSpc="hsl" dir="cw">
                                      <p:cBhvr override="childStyle">
                                        <p:cTn id="6" dur="500" fill="hold"/>
                                        <p:tgtEl>
                                          <p:spTgt spid="6"/>
                                        </p:tgtEl>
                                        <p:attrNameLst>
                                          <p:attrName>style.color</p:attrName>
                                        </p:attrNameLst>
                                      </p:cBhvr>
                                      <p:by>
                                        <p:hsl h="0" s="12549" l="25098"/>
                                      </p:by>
                                    </p:animClr>
                                    <p:animClr clrSpc="hsl" dir="cw">
                                      <p:cBhvr>
                                        <p:cTn id="7" dur="500" fill="hold"/>
                                        <p:tgtEl>
                                          <p:spTgt spid="6"/>
                                        </p:tgtEl>
                                        <p:attrNameLst>
                                          <p:attrName>fillcolor</p:attrName>
                                        </p:attrNameLst>
                                      </p:cBhvr>
                                      <p:by>
                                        <p:hsl h="0" s="12549" l="25098"/>
                                      </p:by>
                                    </p:animClr>
                                    <p:animClr clrSpc="hsl" dir="cw">
                                      <p:cBhvr>
                                        <p:cTn id="8" dur="500" fill="hold"/>
                                        <p:tgtEl>
                                          <p:spTgt spid="6"/>
                                        </p:tgtEl>
                                        <p:attrNameLst>
                                          <p:attrName>stroke.color</p:attrName>
                                        </p:attrNameLst>
                                      </p:cBhvr>
                                      <p:by>
                                        <p:hsl h="0" s="12549" l="25098"/>
                                      </p:by>
                                    </p:animClr>
                                    <p:set>
                                      <p:cBhvr>
                                        <p:cTn id="9" dur="500" fill="hold"/>
                                        <p:tgtEl>
                                          <p:spTgt spid="6"/>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12"/>
                                        </p:tgtEl>
                                        <p:attrNameLst>
                                          <p:attrName>style.color</p:attrName>
                                        </p:attrNameLst>
                                      </p:cBhvr>
                                      <p:by>
                                        <p:hsl h="0" s="12549" l="25098"/>
                                      </p:by>
                                    </p:animClr>
                                    <p:animClr clrSpc="hsl" dir="cw">
                                      <p:cBhvr>
                                        <p:cTn id="12" dur="500" fill="hold"/>
                                        <p:tgtEl>
                                          <p:spTgt spid="12"/>
                                        </p:tgtEl>
                                        <p:attrNameLst>
                                          <p:attrName>fillcolor</p:attrName>
                                        </p:attrNameLst>
                                      </p:cBhvr>
                                      <p:by>
                                        <p:hsl h="0" s="12549" l="25098"/>
                                      </p:by>
                                    </p:animClr>
                                    <p:animClr clrSpc="hsl" dir="cw">
                                      <p:cBhvr>
                                        <p:cTn id="13" dur="500" fill="hold"/>
                                        <p:tgtEl>
                                          <p:spTgt spid="12"/>
                                        </p:tgtEl>
                                        <p:attrNameLst>
                                          <p:attrName>stroke.color</p:attrName>
                                        </p:attrNameLst>
                                      </p:cBhvr>
                                      <p:by>
                                        <p:hsl h="0" s="12549" l="25098"/>
                                      </p:by>
                                    </p:animClr>
                                    <p:set>
                                      <p:cBhvr>
                                        <p:cTn id="14" dur="500" fill="hold"/>
                                        <p:tgtEl>
                                          <p:spTgt spid="12"/>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17"/>
                                        </p:tgtEl>
                                        <p:attrNameLst>
                                          <p:attrName>style.color</p:attrName>
                                        </p:attrNameLst>
                                      </p:cBhvr>
                                      <p:by>
                                        <p:hsl h="0" s="12549" l="25098"/>
                                      </p:by>
                                    </p:animClr>
                                    <p:animClr clrSpc="hsl" dir="cw">
                                      <p:cBhvr>
                                        <p:cTn id="17" dur="500" fill="hold"/>
                                        <p:tgtEl>
                                          <p:spTgt spid="17"/>
                                        </p:tgtEl>
                                        <p:attrNameLst>
                                          <p:attrName>fillcolor</p:attrName>
                                        </p:attrNameLst>
                                      </p:cBhvr>
                                      <p:by>
                                        <p:hsl h="0" s="12549" l="25098"/>
                                      </p:by>
                                    </p:animClr>
                                    <p:animClr clrSpc="hsl" dir="cw">
                                      <p:cBhvr>
                                        <p:cTn id="18" dur="500" fill="hold"/>
                                        <p:tgtEl>
                                          <p:spTgt spid="17"/>
                                        </p:tgtEl>
                                        <p:attrNameLst>
                                          <p:attrName>stroke.color</p:attrName>
                                        </p:attrNameLst>
                                      </p:cBhvr>
                                      <p:by>
                                        <p:hsl h="0" s="12549" l="25098"/>
                                      </p:by>
                                    </p:animClr>
                                    <p:set>
                                      <p:cBhvr>
                                        <p:cTn id="19" dur="500" fill="hold"/>
                                        <p:tgtEl>
                                          <p:spTgt spid="17"/>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19"/>
                                        </p:tgtEl>
                                        <p:attrNameLst>
                                          <p:attrName>style.color</p:attrName>
                                        </p:attrNameLst>
                                      </p:cBhvr>
                                      <p:by>
                                        <p:hsl h="0" s="12549" l="25098"/>
                                      </p:by>
                                    </p:animClr>
                                    <p:animClr clrSpc="hsl" dir="cw">
                                      <p:cBhvr>
                                        <p:cTn id="22" dur="500" fill="hold"/>
                                        <p:tgtEl>
                                          <p:spTgt spid="19"/>
                                        </p:tgtEl>
                                        <p:attrNameLst>
                                          <p:attrName>fillcolor</p:attrName>
                                        </p:attrNameLst>
                                      </p:cBhvr>
                                      <p:by>
                                        <p:hsl h="0" s="12549" l="25098"/>
                                      </p:by>
                                    </p:animClr>
                                    <p:animClr clrSpc="hsl" dir="cw">
                                      <p:cBhvr>
                                        <p:cTn id="23" dur="500" fill="hold"/>
                                        <p:tgtEl>
                                          <p:spTgt spid="19"/>
                                        </p:tgtEl>
                                        <p:attrNameLst>
                                          <p:attrName>stroke.color</p:attrName>
                                        </p:attrNameLst>
                                      </p:cBhvr>
                                      <p:by>
                                        <p:hsl h="0" s="12549" l="25098"/>
                                      </p:by>
                                    </p:animClr>
                                    <p:set>
                                      <p:cBhvr>
                                        <p:cTn id="24" dur="500" fill="hold"/>
                                        <p:tgtEl>
                                          <p:spTgt spid="19"/>
                                        </p:tgtEl>
                                        <p:attrNameLst>
                                          <p:attrName>fill.type</p:attrName>
                                        </p:attrNameLst>
                                      </p:cBhvr>
                                      <p:to>
                                        <p:strVal val="solid"/>
                                      </p:to>
                                    </p:set>
                                  </p:childTnLst>
                                </p:cTn>
                              </p:par>
                              <p:par>
                                <p:cTn id="25" presetID="30" presetClass="emph" presetSubtype="0" fill="hold" grpId="0" nodeType="withEffect">
                                  <p:stCondLst>
                                    <p:cond delay="0"/>
                                  </p:stCondLst>
                                  <p:childTnLst>
                                    <p:animClr clrSpc="hsl" dir="cw">
                                      <p:cBhvr override="childStyle">
                                        <p:cTn id="26" dur="500" fill="hold"/>
                                        <p:tgtEl>
                                          <p:spTgt spid="21"/>
                                        </p:tgtEl>
                                        <p:attrNameLst>
                                          <p:attrName>style.color</p:attrName>
                                        </p:attrNameLst>
                                      </p:cBhvr>
                                      <p:by>
                                        <p:hsl h="0" s="12549" l="25098"/>
                                      </p:by>
                                    </p:animClr>
                                    <p:animClr clrSpc="hsl" dir="cw">
                                      <p:cBhvr>
                                        <p:cTn id="27" dur="500" fill="hold"/>
                                        <p:tgtEl>
                                          <p:spTgt spid="21"/>
                                        </p:tgtEl>
                                        <p:attrNameLst>
                                          <p:attrName>fillcolor</p:attrName>
                                        </p:attrNameLst>
                                      </p:cBhvr>
                                      <p:by>
                                        <p:hsl h="0" s="12549" l="25098"/>
                                      </p:by>
                                    </p:animClr>
                                    <p:animClr clrSpc="hsl" dir="cw">
                                      <p:cBhvr>
                                        <p:cTn id="28" dur="500" fill="hold"/>
                                        <p:tgtEl>
                                          <p:spTgt spid="21"/>
                                        </p:tgtEl>
                                        <p:attrNameLst>
                                          <p:attrName>stroke.color</p:attrName>
                                        </p:attrNameLst>
                                      </p:cBhvr>
                                      <p:by>
                                        <p:hsl h="0" s="12549" l="25098"/>
                                      </p:by>
                                    </p:animClr>
                                    <p:set>
                                      <p:cBhvr>
                                        <p:cTn id="29" dur="500" fill="hold"/>
                                        <p:tgtEl>
                                          <p:spTgt spid="21"/>
                                        </p:tgtEl>
                                        <p:attrNameLst>
                                          <p:attrName>fill.type</p:attrName>
                                        </p:attrNameLst>
                                      </p:cBhvr>
                                      <p:to>
                                        <p:strVal val="solid"/>
                                      </p:to>
                                    </p:set>
                                  </p:childTnLst>
                                </p:cTn>
                              </p:par>
                              <p:par>
                                <p:cTn id="30" presetID="30" presetClass="emph" presetSubtype="0" fill="hold" grpId="0" nodeType="withEffect">
                                  <p:stCondLst>
                                    <p:cond delay="0"/>
                                  </p:stCondLst>
                                  <p:childTnLst>
                                    <p:animClr clrSpc="hsl" dir="cw">
                                      <p:cBhvr override="childStyle">
                                        <p:cTn id="31" dur="500" fill="hold"/>
                                        <p:tgtEl>
                                          <p:spTgt spid="22"/>
                                        </p:tgtEl>
                                        <p:attrNameLst>
                                          <p:attrName>style.color</p:attrName>
                                        </p:attrNameLst>
                                      </p:cBhvr>
                                      <p:by>
                                        <p:hsl h="0" s="12549" l="25098"/>
                                      </p:by>
                                    </p:animClr>
                                    <p:animClr clrSpc="hsl" dir="cw">
                                      <p:cBhvr>
                                        <p:cTn id="32" dur="500" fill="hold"/>
                                        <p:tgtEl>
                                          <p:spTgt spid="22"/>
                                        </p:tgtEl>
                                        <p:attrNameLst>
                                          <p:attrName>fillcolor</p:attrName>
                                        </p:attrNameLst>
                                      </p:cBhvr>
                                      <p:by>
                                        <p:hsl h="0" s="12549" l="25098"/>
                                      </p:by>
                                    </p:animClr>
                                    <p:animClr clrSpc="hsl" dir="cw">
                                      <p:cBhvr>
                                        <p:cTn id="33" dur="500" fill="hold"/>
                                        <p:tgtEl>
                                          <p:spTgt spid="22"/>
                                        </p:tgtEl>
                                        <p:attrNameLst>
                                          <p:attrName>stroke.color</p:attrName>
                                        </p:attrNameLst>
                                      </p:cBhvr>
                                      <p:by>
                                        <p:hsl h="0" s="12549" l="25098"/>
                                      </p:by>
                                    </p:animClr>
                                    <p:set>
                                      <p:cBhvr>
                                        <p:cTn id="34" dur="500" fill="hold"/>
                                        <p:tgtEl>
                                          <p:spTgt spid="22"/>
                                        </p:tgtEl>
                                        <p:attrNameLst>
                                          <p:attrName>fill.type</p:attrName>
                                        </p:attrNameLst>
                                      </p:cBhvr>
                                      <p:to>
                                        <p:strVal val="solid"/>
                                      </p:to>
                                    </p:set>
                                  </p:childTnLst>
                                </p:cTn>
                              </p:par>
                              <p:par>
                                <p:cTn id="35" presetID="30" presetClass="emph" presetSubtype="0" fill="hold" grpId="0" nodeType="withEffect">
                                  <p:stCondLst>
                                    <p:cond delay="0"/>
                                  </p:stCondLst>
                                  <p:childTnLst>
                                    <p:animClr clrSpc="hsl" dir="cw">
                                      <p:cBhvr override="childStyle">
                                        <p:cTn id="36" dur="500" fill="hold"/>
                                        <p:tgtEl>
                                          <p:spTgt spid="14"/>
                                        </p:tgtEl>
                                        <p:attrNameLst>
                                          <p:attrName>style.color</p:attrName>
                                        </p:attrNameLst>
                                      </p:cBhvr>
                                      <p:by>
                                        <p:hsl h="0" s="12549" l="25098"/>
                                      </p:by>
                                    </p:animClr>
                                    <p:animClr clrSpc="hsl" dir="cw">
                                      <p:cBhvr>
                                        <p:cTn id="37" dur="500" fill="hold"/>
                                        <p:tgtEl>
                                          <p:spTgt spid="14"/>
                                        </p:tgtEl>
                                        <p:attrNameLst>
                                          <p:attrName>fillcolor</p:attrName>
                                        </p:attrNameLst>
                                      </p:cBhvr>
                                      <p:by>
                                        <p:hsl h="0" s="12549" l="25098"/>
                                      </p:by>
                                    </p:animClr>
                                    <p:animClr clrSpc="hsl" dir="cw">
                                      <p:cBhvr>
                                        <p:cTn id="38" dur="500" fill="hold"/>
                                        <p:tgtEl>
                                          <p:spTgt spid="14"/>
                                        </p:tgtEl>
                                        <p:attrNameLst>
                                          <p:attrName>stroke.color</p:attrName>
                                        </p:attrNameLst>
                                      </p:cBhvr>
                                      <p:by>
                                        <p:hsl h="0" s="12549" l="25098"/>
                                      </p:by>
                                    </p:animClr>
                                    <p:set>
                                      <p:cBhvr>
                                        <p:cTn id="39" dur="500" fill="hold"/>
                                        <p:tgtEl>
                                          <p:spTgt spid="14"/>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23"/>
                                        </p:tgtEl>
                                        <p:attrNameLst>
                                          <p:attrName>style.color</p:attrName>
                                        </p:attrNameLst>
                                      </p:cBhvr>
                                      <p:by>
                                        <p:hsl h="0" s="12549" l="25098"/>
                                      </p:by>
                                    </p:animClr>
                                    <p:animClr clrSpc="hsl" dir="cw">
                                      <p:cBhvr>
                                        <p:cTn id="42" dur="500" fill="hold"/>
                                        <p:tgtEl>
                                          <p:spTgt spid="23"/>
                                        </p:tgtEl>
                                        <p:attrNameLst>
                                          <p:attrName>fillcolor</p:attrName>
                                        </p:attrNameLst>
                                      </p:cBhvr>
                                      <p:by>
                                        <p:hsl h="0" s="12549" l="25098"/>
                                      </p:by>
                                    </p:animClr>
                                    <p:animClr clrSpc="hsl" dir="cw">
                                      <p:cBhvr>
                                        <p:cTn id="43" dur="500" fill="hold"/>
                                        <p:tgtEl>
                                          <p:spTgt spid="23"/>
                                        </p:tgtEl>
                                        <p:attrNameLst>
                                          <p:attrName>stroke.color</p:attrName>
                                        </p:attrNameLst>
                                      </p:cBhvr>
                                      <p:by>
                                        <p:hsl h="0" s="12549" l="25098"/>
                                      </p:by>
                                    </p:animClr>
                                    <p:set>
                                      <p:cBhvr>
                                        <p:cTn id="44"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4"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2726969" y="164100"/>
            <a:ext cx="6738062" cy="63318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Overall System Architecture</a:t>
            </a:r>
          </a:p>
        </p:txBody>
      </p:sp>
      <p:sp>
        <p:nvSpPr>
          <p:cNvPr id="3" name="矩形 2"/>
          <p:cNvSpPr/>
          <p:nvPr/>
        </p:nvSpPr>
        <p:spPr>
          <a:xfrm>
            <a:off x="5860181" y="797287"/>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7" name="图片 6"/>
          <p:cNvPicPr>
            <a:picLocks noChangeAspect="1"/>
          </p:cNvPicPr>
          <p:nvPr/>
        </p:nvPicPr>
        <p:blipFill>
          <a:blip r:embed="rId4"/>
          <a:stretch>
            <a:fillRect/>
          </a:stretch>
        </p:blipFill>
        <p:spPr>
          <a:xfrm>
            <a:off x="1717637" y="982855"/>
            <a:ext cx="8756725" cy="3752207"/>
          </a:xfrm>
          <a:prstGeom prst="rect">
            <a:avLst/>
          </a:prstGeom>
        </p:spPr>
      </p:pic>
      <p:pic>
        <p:nvPicPr>
          <p:cNvPr id="9" name="图片 8"/>
          <p:cNvPicPr>
            <a:picLocks noChangeAspect="1"/>
          </p:cNvPicPr>
          <p:nvPr/>
        </p:nvPicPr>
        <p:blipFill>
          <a:blip r:embed="rId5"/>
          <a:stretch>
            <a:fillRect/>
          </a:stretch>
        </p:blipFill>
        <p:spPr>
          <a:xfrm>
            <a:off x="1912580" y="4764151"/>
            <a:ext cx="3723899" cy="2093849"/>
          </a:xfrm>
          <a:prstGeom prst="rect">
            <a:avLst/>
          </a:prstGeom>
        </p:spPr>
      </p:pic>
      <p:pic>
        <p:nvPicPr>
          <p:cNvPr id="11" name="图片 10"/>
          <p:cNvPicPr>
            <a:picLocks noChangeAspect="1"/>
          </p:cNvPicPr>
          <p:nvPr/>
        </p:nvPicPr>
        <p:blipFill>
          <a:blip r:embed="rId6"/>
          <a:stretch>
            <a:fillRect/>
          </a:stretch>
        </p:blipFill>
        <p:spPr>
          <a:xfrm>
            <a:off x="6095999" y="4735062"/>
            <a:ext cx="3871646" cy="20938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75648" y="471377"/>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DOTA SYSTEM DESIGN</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0" y="1100688"/>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598589" y="1299705"/>
            <a:ext cx="2878112" cy="954107"/>
          </a:xfrm>
          <a:prstGeom prst="rect">
            <a:avLst/>
          </a:prstGeom>
          <a:noFill/>
        </p:spPr>
        <p:txBody>
          <a:bodyPr wrap="square" rtlCol="0">
            <a:spAutoFit/>
          </a:bodyPr>
          <a:lstStyle/>
          <a:p>
            <a:pPr algn="ctr"/>
            <a:r>
              <a:rPr lang="en-US" altLang="zh-CN" sz="2800" b="1" dirty="0"/>
              <a:t>Overall System</a:t>
            </a:r>
          </a:p>
          <a:p>
            <a:pPr algn="ctr"/>
            <a:r>
              <a:rPr lang="en-US" altLang="zh-CN" sz="2800" b="1" dirty="0"/>
              <a:t> Architecture</a:t>
            </a:r>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08038" y="2278948"/>
            <a:ext cx="1936260" cy="7938"/>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561242" y="2263698"/>
            <a:ext cx="278832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86569" y="2286886"/>
            <a:ext cx="38340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36840" y="2393267"/>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3649" y="2901462"/>
            <a:ext cx="3605037" cy="2616101"/>
          </a:xfrm>
          <a:prstGeom prst="rect">
            <a:avLst/>
          </a:prstGeom>
          <a:solidFill>
            <a:srgbClr val="5D6E99"/>
          </a:solidFill>
          <a:ln>
            <a:noFill/>
          </a:ln>
        </p:spPr>
        <p:txBody>
          <a:bodyPr wrap="square" rtlCol="0">
            <a:spAutoFit/>
          </a:bodyPr>
          <a:lstStyle/>
          <a:p>
            <a:pPr algn="ctr"/>
            <a:r>
              <a:rPr lang="en-US" altLang="zh-CN" sz="2000" b="1" dirty="0">
                <a:solidFill>
                  <a:schemeClr val="bg1"/>
                </a:solidFill>
              </a:rPr>
              <a:t>Abstraction of the model </a:t>
            </a:r>
          </a:p>
          <a:p>
            <a:pPr algn="ctr"/>
            <a:endParaRPr lang="en-US" altLang="zh-CN" dirty="0">
              <a:solidFill>
                <a:schemeClr val="bg1"/>
              </a:solidFill>
            </a:endParaRPr>
          </a:p>
          <a:p>
            <a:pPr algn="ctr"/>
            <a:r>
              <a:rPr lang="en-US" altLang="zh-CN" dirty="0">
                <a:solidFill>
                  <a:schemeClr val="bg1"/>
                </a:solidFill>
              </a:rPr>
              <a:t>Large GEMM/GEMV computations with configurable hidden dimensions</a:t>
            </a:r>
          </a:p>
          <a:p>
            <a:pPr algn="ctr"/>
            <a:endParaRPr lang="en-US" altLang="zh-CN" dirty="0">
              <a:solidFill>
                <a:schemeClr val="bg1"/>
              </a:solidFill>
            </a:endParaRPr>
          </a:p>
          <a:p>
            <a:pPr algn="ctr"/>
            <a:r>
              <a:rPr lang="en-US" altLang="zh-CN" dirty="0">
                <a:solidFill>
                  <a:schemeClr val="bg1"/>
                </a:solidFill>
              </a:rPr>
              <a:t>Disassemble the algorithm and identify the essential components</a:t>
            </a:r>
          </a:p>
          <a:p>
            <a:pPr algn="ctr"/>
            <a:endParaRPr lang="zh-CN" altLang="en-US" dirty="0">
              <a:solidFill>
                <a:schemeClr val="bg1"/>
              </a:solidFill>
            </a:endParaRPr>
          </a:p>
        </p:txBody>
      </p:sp>
      <p:sp>
        <p:nvSpPr>
          <p:cNvPr id="21" name="文本框 20"/>
          <p:cNvSpPr txBox="1"/>
          <p:nvPr/>
        </p:nvSpPr>
        <p:spPr>
          <a:xfrm>
            <a:off x="4202496" y="2889279"/>
            <a:ext cx="3623106" cy="2708434"/>
          </a:xfrm>
          <a:prstGeom prst="rect">
            <a:avLst/>
          </a:prstGeom>
          <a:solidFill>
            <a:srgbClr val="5D6E99"/>
          </a:solidFill>
        </p:spPr>
        <p:txBody>
          <a:bodyPr wrap="square" rtlCol="0">
            <a:spAutoFit/>
          </a:bodyPr>
          <a:lstStyle/>
          <a:p>
            <a:pPr algn="ctr"/>
            <a:r>
              <a:rPr lang="en-US" altLang="zh-CN" sz="2000" b="1" dirty="0">
                <a:solidFill>
                  <a:schemeClr val="bg1"/>
                </a:solidFill>
              </a:rPr>
              <a:t>A reconfigurable design dynamically balance the computation throughput of multi-precision computations</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support low-precision computations required by the attention detection</a:t>
            </a:r>
          </a:p>
          <a:p>
            <a:pPr algn="ctr"/>
            <a:endParaRPr lang="zh-CN" altLang="en-US" dirty="0">
              <a:solidFill>
                <a:schemeClr val="bg1"/>
              </a:solidFill>
            </a:endParaRPr>
          </a:p>
        </p:txBody>
      </p:sp>
      <p:sp>
        <p:nvSpPr>
          <p:cNvPr id="22" name="文本框 21"/>
          <p:cNvSpPr txBox="1"/>
          <p:nvPr/>
        </p:nvSpPr>
        <p:spPr>
          <a:xfrm>
            <a:off x="8332796" y="2889279"/>
            <a:ext cx="3081067" cy="2677656"/>
          </a:xfrm>
          <a:prstGeom prst="rect">
            <a:avLst/>
          </a:prstGeom>
          <a:solidFill>
            <a:srgbClr val="5D6E99"/>
          </a:solidFill>
        </p:spPr>
        <p:txBody>
          <a:bodyPr wrap="square" rtlCol="0">
            <a:spAutoFit/>
          </a:bodyPr>
          <a:lstStyle/>
          <a:p>
            <a:pPr algn="ctr"/>
            <a:r>
              <a:rPr lang="en-US" altLang="zh-CN" sz="2000" b="1" dirty="0">
                <a:solidFill>
                  <a:schemeClr val="bg1"/>
                </a:solidFill>
              </a:rPr>
              <a:t>Token-Parallel Dataflow</a:t>
            </a:r>
          </a:p>
          <a:p>
            <a:pPr algn="ctr"/>
            <a:r>
              <a:rPr lang="en-US" altLang="zh-CN" sz="2000" b="1" dirty="0">
                <a:solidFill>
                  <a:schemeClr val="bg1"/>
                </a:solidFill>
              </a:rPr>
              <a:t>Workload Balancing</a:t>
            </a:r>
          </a:p>
          <a:p>
            <a:pPr algn="ctr"/>
            <a:r>
              <a:rPr lang="en-US" altLang="zh-CN" sz="2000" b="1" dirty="0">
                <a:solidFill>
                  <a:schemeClr val="bg1"/>
                </a:solidFill>
              </a:rPr>
              <a:t>Out-of-Order Execution</a:t>
            </a:r>
          </a:p>
          <a:p>
            <a:pPr algn="ctr"/>
            <a:endParaRPr lang="en-US" altLang="zh-CN" dirty="0">
              <a:solidFill>
                <a:schemeClr val="bg1"/>
              </a:solidFill>
            </a:endParaRPr>
          </a:p>
          <a:p>
            <a:pPr algn="ctr"/>
            <a:r>
              <a:rPr lang="en-US" altLang="zh-CN" dirty="0">
                <a:solidFill>
                  <a:schemeClr val="bg1"/>
                </a:solidFill>
              </a:rPr>
              <a:t>workload imbalance and irregular memory access caused by attention sparsity</a:t>
            </a:r>
          </a:p>
          <a:p>
            <a:pPr algn="ctr"/>
            <a:endParaRPr lang="en-US" altLang="zh-CN" dirty="0">
              <a:solidFill>
                <a:schemeClr val="bg1"/>
              </a:solidFill>
            </a:endParaRPr>
          </a:p>
          <a:p>
            <a:pPr algn="ctr"/>
            <a:endParaRPr lang="en-US" altLang="zh-CN" dirty="0">
              <a:solidFill>
                <a:schemeClr val="bg1"/>
              </a:solidFill>
            </a:endParaRPr>
          </a:p>
        </p:txBody>
      </p:sp>
      <p:sp>
        <p:nvSpPr>
          <p:cNvPr id="14" name="文本框 13"/>
          <p:cNvSpPr txBox="1"/>
          <p:nvPr/>
        </p:nvSpPr>
        <p:spPr>
          <a:xfrm>
            <a:off x="3651206" y="1299705"/>
            <a:ext cx="4097648" cy="954107"/>
          </a:xfrm>
          <a:prstGeom prst="rect">
            <a:avLst/>
          </a:prstGeom>
          <a:noFill/>
        </p:spPr>
        <p:txBody>
          <a:bodyPr wrap="square" rtlCol="0">
            <a:spAutoFit/>
          </a:bodyPr>
          <a:lstStyle/>
          <a:p>
            <a:pPr algn="ctr"/>
            <a:r>
              <a:rPr lang="en-US" altLang="zh-CN" sz="2800" b="1" dirty="0"/>
              <a:t>Reconfigurable Matrix</a:t>
            </a:r>
          </a:p>
          <a:p>
            <a:pPr algn="ctr"/>
            <a:r>
              <a:rPr lang="en-US" altLang="zh-CN" sz="2800" b="1" dirty="0"/>
              <a:t> Multiplication Unit</a:t>
            </a:r>
          </a:p>
        </p:txBody>
      </p:sp>
      <p:sp>
        <p:nvSpPr>
          <p:cNvPr id="23" name="文本框 22"/>
          <p:cNvSpPr txBox="1"/>
          <p:nvPr/>
        </p:nvSpPr>
        <p:spPr>
          <a:xfrm>
            <a:off x="7349562" y="1302547"/>
            <a:ext cx="5047534" cy="954107"/>
          </a:xfrm>
          <a:prstGeom prst="rect">
            <a:avLst/>
          </a:prstGeom>
          <a:noFill/>
        </p:spPr>
        <p:txBody>
          <a:bodyPr wrap="square" rtlCol="0">
            <a:spAutoFit/>
          </a:bodyPr>
          <a:lstStyle/>
          <a:p>
            <a:pPr algn="ctr"/>
            <a:r>
              <a:rPr lang="en-US" altLang="zh-CN" sz="2800" b="1" dirty="0"/>
              <a:t>Token-Parallel Dataflow for Sparse Attention Com</a:t>
            </a:r>
            <a:r>
              <a:rPr lang="en-US" altLang="zh-CN" sz="1600" b="1" dirty="0"/>
              <a:t>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grpId="0" nodeType="with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10"/>
                                        </p:tgtEl>
                                        <p:attrNameLst>
                                          <p:attrName>style.color</p:attrName>
                                        </p:attrNameLst>
                                      </p:cBhvr>
                                      <p:by>
                                        <p:hsl h="0" s="12549" l="25098"/>
                                      </p:by>
                                    </p:animClr>
                                    <p:animClr clrSpc="hsl" dir="cw">
                                      <p:cBhvr>
                                        <p:cTn id="12" dur="500" fill="hold"/>
                                        <p:tgtEl>
                                          <p:spTgt spid="10"/>
                                        </p:tgtEl>
                                        <p:attrNameLst>
                                          <p:attrName>fillcolor</p:attrName>
                                        </p:attrNameLst>
                                      </p:cBhvr>
                                      <p:by>
                                        <p:hsl h="0" s="12549" l="25098"/>
                                      </p:by>
                                    </p:animClr>
                                    <p:animClr clrSpc="hsl" dir="cw">
                                      <p:cBhvr>
                                        <p:cTn id="13" dur="500" fill="hold"/>
                                        <p:tgtEl>
                                          <p:spTgt spid="10"/>
                                        </p:tgtEl>
                                        <p:attrNameLst>
                                          <p:attrName>stroke.color</p:attrName>
                                        </p:attrNameLst>
                                      </p:cBhvr>
                                      <p:by>
                                        <p:hsl h="0" s="12549" l="25098"/>
                                      </p:by>
                                    </p:animClr>
                                    <p:set>
                                      <p:cBhvr>
                                        <p:cTn id="14" dur="500" fill="hold"/>
                                        <p:tgtEl>
                                          <p:spTgt spid="10"/>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5"/>
                                        </p:tgtEl>
                                        <p:attrNameLst>
                                          <p:attrName>style.color</p:attrName>
                                        </p:attrNameLst>
                                      </p:cBhvr>
                                      <p:by>
                                        <p:hsl h="0" s="12549" l="25098"/>
                                      </p:by>
                                    </p:animClr>
                                    <p:animClr clrSpc="hsl" dir="cw">
                                      <p:cBhvr>
                                        <p:cTn id="17" dur="500" fill="hold"/>
                                        <p:tgtEl>
                                          <p:spTgt spid="5"/>
                                        </p:tgtEl>
                                        <p:attrNameLst>
                                          <p:attrName>fillcolor</p:attrName>
                                        </p:attrNameLst>
                                      </p:cBhvr>
                                      <p:by>
                                        <p:hsl h="0" s="12549" l="25098"/>
                                      </p:by>
                                    </p:animClr>
                                    <p:animClr clrSpc="hsl" dir="cw">
                                      <p:cBhvr>
                                        <p:cTn id="18" dur="500" fill="hold"/>
                                        <p:tgtEl>
                                          <p:spTgt spid="5"/>
                                        </p:tgtEl>
                                        <p:attrNameLst>
                                          <p:attrName>stroke.color</p:attrName>
                                        </p:attrNameLst>
                                      </p:cBhvr>
                                      <p:by>
                                        <p:hsl h="0" s="12549" l="25098"/>
                                      </p:by>
                                    </p:animClr>
                                    <p:set>
                                      <p:cBhvr>
                                        <p:cTn id="19" dur="500" fill="hold"/>
                                        <p:tgtEl>
                                          <p:spTgt spid="5"/>
                                        </p:tgtEl>
                                        <p:attrNameLst>
                                          <p:attrName>fill.type</p:attrName>
                                        </p:attrNameLst>
                                      </p:cBhvr>
                                      <p:to>
                                        <p:strVal val="solid"/>
                                      </p:to>
                                    </p:set>
                                  </p:childTnLst>
                                </p:cTn>
                              </p:par>
                              <p:par>
                                <p:cTn id="20" presetID="30" presetClass="emph" presetSubtype="0" fill="hold" grpId="0" nodeType="withEffect">
                                  <p:stCondLst>
                                    <p:cond delay="0"/>
                                  </p:stCondLst>
                                  <p:childTnLst>
                                    <p:animClr clrSpc="hsl" dir="cw">
                                      <p:cBhvr override="childStyle">
                                        <p:cTn id="21" dur="500" fill="hold"/>
                                        <p:tgtEl>
                                          <p:spTgt spid="20"/>
                                        </p:tgtEl>
                                        <p:attrNameLst>
                                          <p:attrName>style.color</p:attrName>
                                        </p:attrNameLst>
                                      </p:cBhvr>
                                      <p:by>
                                        <p:hsl h="0" s="12549" l="25098"/>
                                      </p:by>
                                    </p:animClr>
                                    <p:animClr clrSpc="hsl" dir="cw">
                                      <p:cBhvr>
                                        <p:cTn id="22" dur="500" fill="hold"/>
                                        <p:tgtEl>
                                          <p:spTgt spid="20"/>
                                        </p:tgtEl>
                                        <p:attrNameLst>
                                          <p:attrName>fillcolor</p:attrName>
                                        </p:attrNameLst>
                                      </p:cBhvr>
                                      <p:by>
                                        <p:hsl h="0" s="12549" l="25098"/>
                                      </p:by>
                                    </p:animClr>
                                    <p:animClr clrSpc="hsl" dir="cw">
                                      <p:cBhvr>
                                        <p:cTn id="23" dur="500" fill="hold"/>
                                        <p:tgtEl>
                                          <p:spTgt spid="20"/>
                                        </p:tgtEl>
                                        <p:attrNameLst>
                                          <p:attrName>stroke.color</p:attrName>
                                        </p:attrNameLst>
                                      </p:cBhvr>
                                      <p:by>
                                        <p:hsl h="0" s="12549" l="25098"/>
                                      </p:by>
                                    </p:animClr>
                                    <p:set>
                                      <p:cBhvr>
                                        <p:cTn id="24" dur="500" fill="hold"/>
                                        <p:tgtEl>
                                          <p:spTgt spid="20"/>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500" fill="hold"/>
                                        <p:tgtEl>
                                          <p:spTgt spid="12"/>
                                        </p:tgtEl>
                                        <p:attrNameLst>
                                          <p:attrName>style.color</p:attrName>
                                        </p:attrNameLst>
                                      </p:cBhvr>
                                      <p:by>
                                        <p:hsl h="0" s="12549" l="25098"/>
                                      </p:by>
                                    </p:animClr>
                                    <p:animClr clrSpc="hsl" dir="cw">
                                      <p:cBhvr>
                                        <p:cTn id="27" dur="500" fill="hold"/>
                                        <p:tgtEl>
                                          <p:spTgt spid="12"/>
                                        </p:tgtEl>
                                        <p:attrNameLst>
                                          <p:attrName>fillcolor</p:attrName>
                                        </p:attrNameLst>
                                      </p:cBhvr>
                                      <p:by>
                                        <p:hsl h="0" s="12549" l="25098"/>
                                      </p:by>
                                    </p:animClr>
                                    <p:animClr clrSpc="hsl" dir="cw">
                                      <p:cBhvr>
                                        <p:cTn id="28" dur="500" fill="hold"/>
                                        <p:tgtEl>
                                          <p:spTgt spid="12"/>
                                        </p:tgtEl>
                                        <p:attrNameLst>
                                          <p:attrName>stroke.color</p:attrName>
                                        </p:attrNameLst>
                                      </p:cBhvr>
                                      <p:by>
                                        <p:hsl h="0" s="12549" l="25098"/>
                                      </p:by>
                                    </p:animClr>
                                    <p:set>
                                      <p:cBhvr>
                                        <p:cTn id="29" dur="500" fill="hold"/>
                                        <p:tgtEl>
                                          <p:spTgt spid="12"/>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500" fill="hold"/>
                                        <p:tgtEl>
                                          <p:spTgt spid="19"/>
                                        </p:tgtEl>
                                        <p:attrNameLst>
                                          <p:attrName>style.color</p:attrName>
                                        </p:attrNameLst>
                                      </p:cBhvr>
                                      <p:by>
                                        <p:hsl h="0" s="12549" l="25098"/>
                                      </p:by>
                                    </p:animClr>
                                    <p:animClr clrSpc="hsl" dir="cw">
                                      <p:cBhvr>
                                        <p:cTn id="32" dur="500" fill="hold"/>
                                        <p:tgtEl>
                                          <p:spTgt spid="19"/>
                                        </p:tgtEl>
                                        <p:attrNameLst>
                                          <p:attrName>fillcolor</p:attrName>
                                        </p:attrNameLst>
                                      </p:cBhvr>
                                      <p:by>
                                        <p:hsl h="0" s="12549" l="25098"/>
                                      </p:by>
                                    </p:animClr>
                                    <p:animClr clrSpc="hsl" dir="cw">
                                      <p:cBhvr>
                                        <p:cTn id="33" dur="500" fill="hold"/>
                                        <p:tgtEl>
                                          <p:spTgt spid="19"/>
                                        </p:tgtEl>
                                        <p:attrNameLst>
                                          <p:attrName>stroke.color</p:attrName>
                                        </p:attrNameLst>
                                      </p:cBhvr>
                                      <p:by>
                                        <p:hsl h="0" s="12549" l="25098"/>
                                      </p:by>
                                    </p:animClr>
                                    <p:set>
                                      <p:cBhvr>
                                        <p:cTn id="34" dur="500" fill="hold"/>
                                        <p:tgtEl>
                                          <p:spTgt spid="19"/>
                                        </p:tgtEl>
                                        <p:attrNameLst>
                                          <p:attrName>fill.type</p:attrName>
                                        </p:attrNameLst>
                                      </p:cBhvr>
                                      <p:to>
                                        <p:strVal val="solid"/>
                                      </p:to>
                                    </p:set>
                                  </p:childTnLst>
                                </p:cTn>
                              </p:par>
                              <p:par>
                                <p:cTn id="35" presetID="30" presetClass="emph" presetSubtype="0" fill="hold" grpId="0" nodeType="withEffect">
                                  <p:stCondLst>
                                    <p:cond delay="0"/>
                                  </p:stCondLst>
                                  <p:childTnLst>
                                    <p:animClr clrSpc="hsl" dir="cw">
                                      <p:cBhvr override="childStyle">
                                        <p:cTn id="36" dur="500" fill="hold"/>
                                        <p:tgtEl>
                                          <p:spTgt spid="22"/>
                                        </p:tgtEl>
                                        <p:attrNameLst>
                                          <p:attrName>style.color</p:attrName>
                                        </p:attrNameLst>
                                      </p:cBhvr>
                                      <p:by>
                                        <p:hsl h="0" s="12549" l="25098"/>
                                      </p:by>
                                    </p:animClr>
                                    <p:animClr clrSpc="hsl" dir="cw">
                                      <p:cBhvr>
                                        <p:cTn id="37" dur="500" fill="hold"/>
                                        <p:tgtEl>
                                          <p:spTgt spid="22"/>
                                        </p:tgtEl>
                                        <p:attrNameLst>
                                          <p:attrName>fillcolor</p:attrName>
                                        </p:attrNameLst>
                                      </p:cBhvr>
                                      <p:by>
                                        <p:hsl h="0" s="12549" l="25098"/>
                                      </p:by>
                                    </p:animClr>
                                    <p:animClr clrSpc="hsl" dir="cw">
                                      <p:cBhvr>
                                        <p:cTn id="38" dur="500" fill="hold"/>
                                        <p:tgtEl>
                                          <p:spTgt spid="22"/>
                                        </p:tgtEl>
                                        <p:attrNameLst>
                                          <p:attrName>stroke.color</p:attrName>
                                        </p:attrNameLst>
                                      </p:cBhvr>
                                      <p:by>
                                        <p:hsl h="0" s="12549" l="25098"/>
                                      </p:by>
                                    </p:animClr>
                                    <p:set>
                                      <p:cBhvr>
                                        <p:cTn id="39" dur="500" fill="hold"/>
                                        <p:tgtEl>
                                          <p:spTgt spid="22"/>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23"/>
                                        </p:tgtEl>
                                        <p:attrNameLst>
                                          <p:attrName>style.color</p:attrName>
                                        </p:attrNameLst>
                                      </p:cBhvr>
                                      <p:by>
                                        <p:hsl h="0" s="12549" l="25098"/>
                                      </p:by>
                                    </p:animClr>
                                    <p:animClr clrSpc="hsl" dir="cw">
                                      <p:cBhvr>
                                        <p:cTn id="42" dur="500" fill="hold"/>
                                        <p:tgtEl>
                                          <p:spTgt spid="23"/>
                                        </p:tgtEl>
                                        <p:attrNameLst>
                                          <p:attrName>fillcolor</p:attrName>
                                        </p:attrNameLst>
                                      </p:cBhvr>
                                      <p:by>
                                        <p:hsl h="0" s="12549" l="25098"/>
                                      </p:by>
                                    </p:animClr>
                                    <p:animClr clrSpc="hsl" dir="cw">
                                      <p:cBhvr>
                                        <p:cTn id="43" dur="500" fill="hold"/>
                                        <p:tgtEl>
                                          <p:spTgt spid="23"/>
                                        </p:tgtEl>
                                        <p:attrNameLst>
                                          <p:attrName>stroke.color</p:attrName>
                                        </p:attrNameLst>
                                      </p:cBhvr>
                                      <p:by>
                                        <p:hsl h="0" s="12549" l="25098"/>
                                      </p:by>
                                    </p:animClr>
                                    <p:set>
                                      <p:cBhvr>
                                        <p:cTn id="44"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744059" y="164100"/>
            <a:ext cx="8703881" cy="63318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Reconfigurable Matrix Multiplication Unit</a:t>
            </a:r>
          </a:p>
        </p:txBody>
      </p:sp>
      <p:sp>
        <p:nvSpPr>
          <p:cNvPr id="3" name="矩形 2"/>
          <p:cNvSpPr/>
          <p:nvPr/>
        </p:nvSpPr>
        <p:spPr>
          <a:xfrm>
            <a:off x="5860181" y="797287"/>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5" name="图片 4"/>
          <p:cNvPicPr>
            <a:picLocks noChangeAspect="1"/>
          </p:cNvPicPr>
          <p:nvPr/>
        </p:nvPicPr>
        <p:blipFill>
          <a:blip r:embed="rId4"/>
          <a:stretch>
            <a:fillRect/>
          </a:stretch>
        </p:blipFill>
        <p:spPr>
          <a:xfrm>
            <a:off x="-1" y="1239525"/>
            <a:ext cx="12192000" cy="4001477"/>
          </a:xfrm>
          <a:prstGeom prst="rect">
            <a:avLst/>
          </a:prstGeom>
        </p:spPr>
      </p:pic>
      <p:sp>
        <p:nvSpPr>
          <p:cNvPr id="6" name="文本框 5"/>
          <p:cNvSpPr txBox="1"/>
          <p:nvPr/>
        </p:nvSpPr>
        <p:spPr>
          <a:xfrm>
            <a:off x="0" y="5241002"/>
            <a:ext cx="12191999" cy="1477328"/>
          </a:xfrm>
          <a:prstGeom prst="rect">
            <a:avLst/>
          </a:prstGeom>
          <a:noFill/>
        </p:spPr>
        <p:txBody>
          <a:bodyPr wrap="square" rtlCol="0">
            <a:spAutoFit/>
          </a:bodyPr>
          <a:lstStyle/>
          <a:p>
            <a:pPr algn="l"/>
            <a:r>
              <a:rPr lang="en-US" sz="1800" b="0" i="0" u="none" strike="noStrike" baseline="0" dirty="0">
                <a:latin typeface="LinLibertineTB"/>
              </a:rPr>
              <a:t>Figure 7: Design of the Reconfigurable Matrix Multiplication Unit. (a) RMMU is composed of a 2D PE array, where each row can be configured to a specific computation precision. (b) Each PE is a multi-precision MAC unit. (c) A sample FX4/IN2 multi-precision multiplier. The key is to build up high precision multiplication data path with low precision multipliers. In low precision mode, we split and multiply the input operands with pre-stored weights and perform in-multiplier accumulation. Therefore, the computation throughput is quadratically improved while input/output bit-width are kept the same as high precision mode.</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75648" y="471377"/>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DOTA SYSTEM DESIGN</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0" y="1100688"/>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598589" y="1299705"/>
            <a:ext cx="2878112" cy="954107"/>
          </a:xfrm>
          <a:prstGeom prst="rect">
            <a:avLst/>
          </a:prstGeom>
          <a:noFill/>
        </p:spPr>
        <p:txBody>
          <a:bodyPr wrap="square" rtlCol="0">
            <a:spAutoFit/>
          </a:bodyPr>
          <a:lstStyle/>
          <a:p>
            <a:pPr algn="ctr"/>
            <a:r>
              <a:rPr lang="en-US" altLang="zh-CN" sz="2800" b="1" dirty="0"/>
              <a:t>Overall System</a:t>
            </a:r>
          </a:p>
          <a:p>
            <a:pPr algn="ctr"/>
            <a:r>
              <a:rPr lang="en-US" altLang="zh-CN" sz="2800" b="1" dirty="0"/>
              <a:t> Architecture</a:t>
            </a:r>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08038" y="2278948"/>
            <a:ext cx="1936260" cy="7938"/>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561242" y="2263698"/>
            <a:ext cx="278832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86569" y="2286886"/>
            <a:ext cx="38340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36840" y="2393267"/>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3649" y="2901462"/>
            <a:ext cx="3605037" cy="2616101"/>
          </a:xfrm>
          <a:prstGeom prst="rect">
            <a:avLst/>
          </a:prstGeom>
          <a:solidFill>
            <a:srgbClr val="5D6E99"/>
          </a:solidFill>
          <a:ln>
            <a:noFill/>
          </a:ln>
        </p:spPr>
        <p:txBody>
          <a:bodyPr wrap="square" rtlCol="0">
            <a:spAutoFit/>
          </a:bodyPr>
          <a:lstStyle/>
          <a:p>
            <a:pPr algn="ctr"/>
            <a:r>
              <a:rPr lang="en-US" altLang="zh-CN" sz="2000" b="1" dirty="0">
                <a:solidFill>
                  <a:schemeClr val="bg1"/>
                </a:solidFill>
              </a:rPr>
              <a:t>Abstraction of the model </a:t>
            </a:r>
          </a:p>
          <a:p>
            <a:pPr algn="ctr"/>
            <a:endParaRPr lang="en-US" altLang="zh-CN" dirty="0">
              <a:solidFill>
                <a:schemeClr val="bg1"/>
              </a:solidFill>
            </a:endParaRPr>
          </a:p>
          <a:p>
            <a:pPr algn="ctr"/>
            <a:r>
              <a:rPr lang="en-US" altLang="zh-CN" dirty="0">
                <a:solidFill>
                  <a:schemeClr val="bg1"/>
                </a:solidFill>
              </a:rPr>
              <a:t>Large GEMM/GEMV computations with configurable hidden dimensions</a:t>
            </a:r>
          </a:p>
          <a:p>
            <a:pPr algn="ctr"/>
            <a:endParaRPr lang="en-US" altLang="zh-CN" dirty="0">
              <a:solidFill>
                <a:schemeClr val="bg1"/>
              </a:solidFill>
            </a:endParaRPr>
          </a:p>
          <a:p>
            <a:pPr algn="ctr"/>
            <a:r>
              <a:rPr lang="en-US" altLang="zh-CN" dirty="0">
                <a:solidFill>
                  <a:schemeClr val="bg1"/>
                </a:solidFill>
              </a:rPr>
              <a:t>Disassemble the algorithm and identify the essential components</a:t>
            </a:r>
          </a:p>
          <a:p>
            <a:pPr algn="ctr"/>
            <a:endParaRPr lang="zh-CN" altLang="en-US" dirty="0">
              <a:solidFill>
                <a:schemeClr val="bg1"/>
              </a:solidFill>
            </a:endParaRPr>
          </a:p>
        </p:txBody>
      </p:sp>
      <p:sp>
        <p:nvSpPr>
          <p:cNvPr id="21" name="文本框 20"/>
          <p:cNvSpPr txBox="1"/>
          <p:nvPr/>
        </p:nvSpPr>
        <p:spPr>
          <a:xfrm>
            <a:off x="4202496" y="2889279"/>
            <a:ext cx="3623106" cy="2708434"/>
          </a:xfrm>
          <a:prstGeom prst="rect">
            <a:avLst/>
          </a:prstGeom>
          <a:solidFill>
            <a:srgbClr val="5D6E99"/>
          </a:solidFill>
        </p:spPr>
        <p:txBody>
          <a:bodyPr wrap="square" rtlCol="0">
            <a:spAutoFit/>
          </a:bodyPr>
          <a:lstStyle/>
          <a:p>
            <a:pPr algn="ctr"/>
            <a:r>
              <a:rPr lang="en-US" altLang="zh-CN" sz="2000" b="1" dirty="0">
                <a:solidFill>
                  <a:schemeClr val="bg1"/>
                </a:solidFill>
              </a:rPr>
              <a:t>A reconfigurable design dynamically balance the computation throughput of multi-precision computations</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support low-precision computations required by the attention detection</a:t>
            </a:r>
          </a:p>
          <a:p>
            <a:pPr algn="ctr"/>
            <a:endParaRPr lang="zh-CN" altLang="en-US" dirty="0">
              <a:solidFill>
                <a:schemeClr val="bg1"/>
              </a:solidFill>
            </a:endParaRPr>
          </a:p>
        </p:txBody>
      </p:sp>
      <p:sp>
        <p:nvSpPr>
          <p:cNvPr id="22" name="文本框 21"/>
          <p:cNvSpPr txBox="1"/>
          <p:nvPr/>
        </p:nvSpPr>
        <p:spPr>
          <a:xfrm>
            <a:off x="8332796" y="2889279"/>
            <a:ext cx="3081067" cy="2677656"/>
          </a:xfrm>
          <a:prstGeom prst="rect">
            <a:avLst/>
          </a:prstGeom>
          <a:solidFill>
            <a:srgbClr val="5D6E99"/>
          </a:solidFill>
        </p:spPr>
        <p:txBody>
          <a:bodyPr wrap="square" rtlCol="0">
            <a:spAutoFit/>
          </a:bodyPr>
          <a:lstStyle/>
          <a:p>
            <a:pPr algn="ctr"/>
            <a:r>
              <a:rPr lang="en-US" altLang="zh-CN" sz="2000" b="1" dirty="0">
                <a:solidFill>
                  <a:schemeClr val="bg1"/>
                </a:solidFill>
              </a:rPr>
              <a:t>Token-Parallel Dataflow</a:t>
            </a:r>
          </a:p>
          <a:p>
            <a:pPr algn="ctr"/>
            <a:r>
              <a:rPr lang="en-US" altLang="zh-CN" sz="2000" b="1" dirty="0">
                <a:solidFill>
                  <a:schemeClr val="bg1"/>
                </a:solidFill>
              </a:rPr>
              <a:t>Workload Balancing</a:t>
            </a:r>
          </a:p>
          <a:p>
            <a:pPr algn="ctr"/>
            <a:r>
              <a:rPr lang="en-US" altLang="zh-CN" sz="2000" b="1" dirty="0">
                <a:solidFill>
                  <a:schemeClr val="bg1"/>
                </a:solidFill>
              </a:rPr>
              <a:t>Out-of-Order Execution</a:t>
            </a:r>
          </a:p>
          <a:p>
            <a:pPr algn="ctr"/>
            <a:endParaRPr lang="en-US" altLang="zh-CN" dirty="0">
              <a:solidFill>
                <a:schemeClr val="bg1"/>
              </a:solidFill>
            </a:endParaRPr>
          </a:p>
          <a:p>
            <a:pPr algn="ctr"/>
            <a:r>
              <a:rPr lang="en-US" altLang="zh-CN" dirty="0">
                <a:solidFill>
                  <a:schemeClr val="bg1"/>
                </a:solidFill>
              </a:rPr>
              <a:t>workload imbalance and irregular memory access caused by attention sparsity</a:t>
            </a:r>
          </a:p>
          <a:p>
            <a:pPr algn="ctr"/>
            <a:endParaRPr lang="en-US" altLang="zh-CN" dirty="0">
              <a:solidFill>
                <a:schemeClr val="bg1"/>
              </a:solidFill>
            </a:endParaRPr>
          </a:p>
          <a:p>
            <a:pPr algn="ctr"/>
            <a:endParaRPr lang="en-US" altLang="zh-CN" dirty="0">
              <a:solidFill>
                <a:schemeClr val="bg1"/>
              </a:solidFill>
            </a:endParaRPr>
          </a:p>
        </p:txBody>
      </p:sp>
      <p:sp>
        <p:nvSpPr>
          <p:cNvPr id="14" name="文本框 13"/>
          <p:cNvSpPr txBox="1"/>
          <p:nvPr/>
        </p:nvSpPr>
        <p:spPr>
          <a:xfrm>
            <a:off x="3651206" y="1299705"/>
            <a:ext cx="4097648" cy="954107"/>
          </a:xfrm>
          <a:prstGeom prst="rect">
            <a:avLst/>
          </a:prstGeom>
          <a:noFill/>
        </p:spPr>
        <p:txBody>
          <a:bodyPr wrap="square" rtlCol="0">
            <a:spAutoFit/>
          </a:bodyPr>
          <a:lstStyle/>
          <a:p>
            <a:pPr algn="ctr"/>
            <a:r>
              <a:rPr lang="en-US" altLang="zh-CN" sz="2800" b="1" dirty="0"/>
              <a:t>Reconfigurable Matrix</a:t>
            </a:r>
          </a:p>
          <a:p>
            <a:pPr algn="ctr"/>
            <a:r>
              <a:rPr lang="en-US" altLang="zh-CN" sz="2800" b="1" dirty="0"/>
              <a:t> Multiplication Unit</a:t>
            </a:r>
          </a:p>
        </p:txBody>
      </p:sp>
      <p:sp>
        <p:nvSpPr>
          <p:cNvPr id="23" name="文本框 22"/>
          <p:cNvSpPr txBox="1"/>
          <p:nvPr/>
        </p:nvSpPr>
        <p:spPr>
          <a:xfrm>
            <a:off x="7349562" y="1302547"/>
            <a:ext cx="5047534" cy="954107"/>
          </a:xfrm>
          <a:prstGeom prst="rect">
            <a:avLst/>
          </a:prstGeom>
          <a:noFill/>
        </p:spPr>
        <p:txBody>
          <a:bodyPr wrap="square" rtlCol="0">
            <a:spAutoFit/>
          </a:bodyPr>
          <a:lstStyle/>
          <a:p>
            <a:pPr algn="ctr"/>
            <a:r>
              <a:rPr lang="en-US" altLang="zh-CN" sz="2800" b="1" dirty="0"/>
              <a:t>Token-Parallel Dataflow for Sparse Attention Com</a:t>
            </a:r>
            <a:r>
              <a:rPr lang="en-US" altLang="zh-CN" sz="1600" b="1" dirty="0"/>
              <a:t>putation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grpId="0" nodeType="with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10"/>
                                        </p:tgtEl>
                                        <p:attrNameLst>
                                          <p:attrName>style.color</p:attrName>
                                        </p:attrNameLst>
                                      </p:cBhvr>
                                      <p:by>
                                        <p:hsl h="0" s="12549" l="25098"/>
                                      </p:by>
                                    </p:animClr>
                                    <p:animClr clrSpc="hsl" dir="cw">
                                      <p:cBhvr>
                                        <p:cTn id="12" dur="500" fill="hold"/>
                                        <p:tgtEl>
                                          <p:spTgt spid="10"/>
                                        </p:tgtEl>
                                        <p:attrNameLst>
                                          <p:attrName>fillcolor</p:attrName>
                                        </p:attrNameLst>
                                      </p:cBhvr>
                                      <p:by>
                                        <p:hsl h="0" s="12549" l="25098"/>
                                      </p:by>
                                    </p:animClr>
                                    <p:animClr clrSpc="hsl" dir="cw">
                                      <p:cBhvr>
                                        <p:cTn id="13" dur="500" fill="hold"/>
                                        <p:tgtEl>
                                          <p:spTgt spid="10"/>
                                        </p:tgtEl>
                                        <p:attrNameLst>
                                          <p:attrName>stroke.color</p:attrName>
                                        </p:attrNameLst>
                                      </p:cBhvr>
                                      <p:by>
                                        <p:hsl h="0" s="12549" l="25098"/>
                                      </p:by>
                                    </p:animClr>
                                    <p:set>
                                      <p:cBhvr>
                                        <p:cTn id="14" dur="500" fill="hold"/>
                                        <p:tgtEl>
                                          <p:spTgt spid="10"/>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5"/>
                                        </p:tgtEl>
                                        <p:attrNameLst>
                                          <p:attrName>style.color</p:attrName>
                                        </p:attrNameLst>
                                      </p:cBhvr>
                                      <p:by>
                                        <p:hsl h="0" s="12549" l="25098"/>
                                      </p:by>
                                    </p:animClr>
                                    <p:animClr clrSpc="hsl" dir="cw">
                                      <p:cBhvr>
                                        <p:cTn id="17" dur="500" fill="hold"/>
                                        <p:tgtEl>
                                          <p:spTgt spid="5"/>
                                        </p:tgtEl>
                                        <p:attrNameLst>
                                          <p:attrName>fillcolor</p:attrName>
                                        </p:attrNameLst>
                                      </p:cBhvr>
                                      <p:by>
                                        <p:hsl h="0" s="12549" l="25098"/>
                                      </p:by>
                                    </p:animClr>
                                    <p:animClr clrSpc="hsl" dir="cw">
                                      <p:cBhvr>
                                        <p:cTn id="18" dur="500" fill="hold"/>
                                        <p:tgtEl>
                                          <p:spTgt spid="5"/>
                                        </p:tgtEl>
                                        <p:attrNameLst>
                                          <p:attrName>stroke.color</p:attrName>
                                        </p:attrNameLst>
                                      </p:cBhvr>
                                      <p:by>
                                        <p:hsl h="0" s="12549" l="25098"/>
                                      </p:by>
                                    </p:animClr>
                                    <p:set>
                                      <p:cBhvr>
                                        <p:cTn id="19" dur="500" fill="hold"/>
                                        <p:tgtEl>
                                          <p:spTgt spid="5"/>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6"/>
                                        </p:tgtEl>
                                        <p:attrNameLst>
                                          <p:attrName>style.color</p:attrName>
                                        </p:attrNameLst>
                                      </p:cBhvr>
                                      <p:by>
                                        <p:hsl h="0" s="12549" l="25098"/>
                                      </p:by>
                                    </p:animClr>
                                    <p:animClr clrSpc="hsl" dir="cw">
                                      <p:cBhvr>
                                        <p:cTn id="22" dur="500" fill="hold"/>
                                        <p:tgtEl>
                                          <p:spTgt spid="6"/>
                                        </p:tgtEl>
                                        <p:attrNameLst>
                                          <p:attrName>fillcolor</p:attrName>
                                        </p:attrNameLst>
                                      </p:cBhvr>
                                      <p:by>
                                        <p:hsl h="0" s="12549" l="25098"/>
                                      </p:by>
                                    </p:animClr>
                                    <p:animClr clrSpc="hsl" dir="cw">
                                      <p:cBhvr>
                                        <p:cTn id="23" dur="500" fill="hold"/>
                                        <p:tgtEl>
                                          <p:spTgt spid="6"/>
                                        </p:tgtEl>
                                        <p:attrNameLst>
                                          <p:attrName>stroke.color</p:attrName>
                                        </p:attrNameLst>
                                      </p:cBhvr>
                                      <p:by>
                                        <p:hsl h="0" s="12549" l="25098"/>
                                      </p:by>
                                    </p:animClr>
                                    <p:set>
                                      <p:cBhvr>
                                        <p:cTn id="24" dur="500" fill="hold"/>
                                        <p:tgtEl>
                                          <p:spTgt spid="6"/>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500" fill="hold"/>
                                        <p:tgtEl>
                                          <p:spTgt spid="17"/>
                                        </p:tgtEl>
                                        <p:attrNameLst>
                                          <p:attrName>style.color</p:attrName>
                                        </p:attrNameLst>
                                      </p:cBhvr>
                                      <p:by>
                                        <p:hsl h="0" s="12549" l="25098"/>
                                      </p:by>
                                    </p:animClr>
                                    <p:animClr clrSpc="hsl" dir="cw">
                                      <p:cBhvr>
                                        <p:cTn id="27" dur="500" fill="hold"/>
                                        <p:tgtEl>
                                          <p:spTgt spid="17"/>
                                        </p:tgtEl>
                                        <p:attrNameLst>
                                          <p:attrName>fillcolor</p:attrName>
                                        </p:attrNameLst>
                                      </p:cBhvr>
                                      <p:by>
                                        <p:hsl h="0" s="12549" l="25098"/>
                                      </p:by>
                                    </p:animClr>
                                    <p:animClr clrSpc="hsl" dir="cw">
                                      <p:cBhvr>
                                        <p:cTn id="28" dur="500" fill="hold"/>
                                        <p:tgtEl>
                                          <p:spTgt spid="17"/>
                                        </p:tgtEl>
                                        <p:attrNameLst>
                                          <p:attrName>stroke.color</p:attrName>
                                        </p:attrNameLst>
                                      </p:cBhvr>
                                      <p:by>
                                        <p:hsl h="0" s="12549" l="25098"/>
                                      </p:by>
                                    </p:animClr>
                                    <p:set>
                                      <p:cBhvr>
                                        <p:cTn id="29" dur="500" fill="hold"/>
                                        <p:tgtEl>
                                          <p:spTgt spid="17"/>
                                        </p:tgtEl>
                                        <p:attrNameLst>
                                          <p:attrName>fill.type</p:attrName>
                                        </p:attrNameLst>
                                      </p:cBhvr>
                                      <p:to>
                                        <p:strVal val="solid"/>
                                      </p:to>
                                    </p:set>
                                  </p:childTnLst>
                                </p:cTn>
                              </p:par>
                              <p:par>
                                <p:cTn id="30" presetID="30" presetClass="emph" presetSubtype="0" fill="hold" grpId="0" nodeType="withEffect">
                                  <p:stCondLst>
                                    <p:cond delay="0"/>
                                  </p:stCondLst>
                                  <p:childTnLst>
                                    <p:animClr clrSpc="hsl" dir="cw">
                                      <p:cBhvr override="childStyle">
                                        <p:cTn id="31" dur="500" fill="hold"/>
                                        <p:tgtEl>
                                          <p:spTgt spid="20"/>
                                        </p:tgtEl>
                                        <p:attrNameLst>
                                          <p:attrName>style.color</p:attrName>
                                        </p:attrNameLst>
                                      </p:cBhvr>
                                      <p:by>
                                        <p:hsl h="0" s="12549" l="25098"/>
                                      </p:by>
                                    </p:animClr>
                                    <p:animClr clrSpc="hsl" dir="cw">
                                      <p:cBhvr>
                                        <p:cTn id="32" dur="500" fill="hold"/>
                                        <p:tgtEl>
                                          <p:spTgt spid="20"/>
                                        </p:tgtEl>
                                        <p:attrNameLst>
                                          <p:attrName>fillcolor</p:attrName>
                                        </p:attrNameLst>
                                      </p:cBhvr>
                                      <p:by>
                                        <p:hsl h="0" s="12549" l="25098"/>
                                      </p:by>
                                    </p:animClr>
                                    <p:animClr clrSpc="hsl" dir="cw">
                                      <p:cBhvr>
                                        <p:cTn id="33" dur="500" fill="hold"/>
                                        <p:tgtEl>
                                          <p:spTgt spid="20"/>
                                        </p:tgtEl>
                                        <p:attrNameLst>
                                          <p:attrName>stroke.color</p:attrName>
                                        </p:attrNameLst>
                                      </p:cBhvr>
                                      <p:by>
                                        <p:hsl h="0" s="12549" l="25098"/>
                                      </p:by>
                                    </p:animClr>
                                    <p:set>
                                      <p:cBhvr>
                                        <p:cTn id="34" dur="500" fill="hold"/>
                                        <p:tgtEl>
                                          <p:spTgt spid="20"/>
                                        </p:tgtEl>
                                        <p:attrNameLst>
                                          <p:attrName>fill.type</p:attrName>
                                        </p:attrNameLst>
                                      </p:cBhvr>
                                      <p:to>
                                        <p:strVal val="solid"/>
                                      </p:to>
                                    </p:set>
                                  </p:childTnLst>
                                </p:cTn>
                              </p:par>
                              <p:par>
                                <p:cTn id="35" presetID="30" presetClass="emph" presetSubtype="0" fill="hold" grpId="0" nodeType="withEffect">
                                  <p:stCondLst>
                                    <p:cond delay="0"/>
                                  </p:stCondLst>
                                  <p:childTnLst>
                                    <p:animClr clrSpc="hsl" dir="cw">
                                      <p:cBhvr override="childStyle">
                                        <p:cTn id="36" dur="500" fill="hold"/>
                                        <p:tgtEl>
                                          <p:spTgt spid="21"/>
                                        </p:tgtEl>
                                        <p:attrNameLst>
                                          <p:attrName>style.color</p:attrName>
                                        </p:attrNameLst>
                                      </p:cBhvr>
                                      <p:by>
                                        <p:hsl h="0" s="12549" l="25098"/>
                                      </p:by>
                                    </p:animClr>
                                    <p:animClr clrSpc="hsl" dir="cw">
                                      <p:cBhvr>
                                        <p:cTn id="37" dur="500" fill="hold"/>
                                        <p:tgtEl>
                                          <p:spTgt spid="21"/>
                                        </p:tgtEl>
                                        <p:attrNameLst>
                                          <p:attrName>fillcolor</p:attrName>
                                        </p:attrNameLst>
                                      </p:cBhvr>
                                      <p:by>
                                        <p:hsl h="0" s="12549" l="25098"/>
                                      </p:by>
                                    </p:animClr>
                                    <p:animClr clrSpc="hsl" dir="cw">
                                      <p:cBhvr>
                                        <p:cTn id="38" dur="500" fill="hold"/>
                                        <p:tgtEl>
                                          <p:spTgt spid="21"/>
                                        </p:tgtEl>
                                        <p:attrNameLst>
                                          <p:attrName>stroke.color</p:attrName>
                                        </p:attrNameLst>
                                      </p:cBhvr>
                                      <p:by>
                                        <p:hsl h="0" s="12549" l="25098"/>
                                      </p:by>
                                    </p:animClr>
                                    <p:set>
                                      <p:cBhvr>
                                        <p:cTn id="39" dur="500" fill="hold"/>
                                        <p:tgtEl>
                                          <p:spTgt spid="21"/>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14"/>
                                        </p:tgtEl>
                                        <p:attrNameLst>
                                          <p:attrName>style.color</p:attrName>
                                        </p:attrNameLst>
                                      </p:cBhvr>
                                      <p:by>
                                        <p:hsl h="0" s="12549" l="25098"/>
                                      </p:by>
                                    </p:animClr>
                                    <p:animClr clrSpc="hsl" dir="cw">
                                      <p:cBhvr>
                                        <p:cTn id="42" dur="500" fill="hold"/>
                                        <p:tgtEl>
                                          <p:spTgt spid="14"/>
                                        </p:tgtEl>
                                        <p:attrNameLst>
                                          <p:attrName>fillcolor</p:attrName>
                                        </p:attrNameLst>
                                      </p:cBhvr>
                                      <p:by>
                                        <p:hsl h="0" s="12549" l="25098"/>
                                      </p:by>
                                    </p:animClr>
                                    <p:animClr clrSpc="hsl" dir="cw">
                                      <p:cBhvr>
                                        <p:cTn id="43" dur="500" fill="hold"/>
                                        <p:tgtEl>
                                          <p:spTgt spid="14"/>
                                        </p:tgtEl>
                                        <p:attrNameLst>
                                          <p:attrName>stroke.color</p:attrName>
                                        </p:attrNameLst>
                                      </p:cBhvr>
                                      <p:by>
                                        <p:hsl h="0" s="12549" l="25098"/>
                                      </p:by>
                                    </p:animClr>
                                    <p:set>
                                      <p:cBhvr>
                                        <p:cTn id="44"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1"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865047" y="168521"/>
            <a:ext cx="10461906" cy="122411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Token-Parallel Dataflow for Sparse</a:t>
            </a:r>
          </a:p>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Attention Computation</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2597028" y="1505132"/>
            <a:ext cx="3414717" cy="461665"/>
          </a:xfrm>
          <a:prstGeom prst="rect">
            <a:avLst/>
          </a:prstGeom>
          <a:noFill/>
        </p:spPr>
        <p:txBody>
          <a:bodyPr wrap="none" rtlCol="0">
            <a:spAutoFit/>
          </a:bodyPr>
          <a:lstStyle/>
          <a:p>
            <a:r>
              <a:rPr lang="en-US" altLang="zh-CN" sz="2400" dirty="0"/>
              <a:t>Token-Parallel Dataflow</a:t>
            </a:r>
            <a:endParaRPr lang="zh-CN" altLang="en-US" sz="2400" dirty="0"/>
          </a:p>
        </p:txBody>
      </p:sp>
      <p:pic>
        <p:nvPicPr>
          <p:cNvPr id="7" name="图片 6"/>
          <p:cNvPicPr>
            <a:picLocks noChangeAspect="1"/>
          </p:cNvPicPr>
          <p:nvPr/>
        </p:nvPicPr>
        <p:blipFill>
          <a:blip r:embed="rId3"/>
          <a:stretch>
            <a:fillRect/>
          </a:stretch>
        </p:blipFill>
        <p:spPr>
          <a:xfrm>
            <a:off x="6096000" y="1588972"/>
            <a:ext cx="5706412" cy="2827295"/>
          </a:xfrm>
          <a:prstGeom prst="rect">
            <a:avLst/>
          </a:prstGeom>
        </p:spPr>
      </p:pic>
      <p:pic>
        <p:nvPicPr>
          <p:cNvPr id="9" name="图片 8"/>
          <p:cNvPicPr>
            <a:picLocks noChangeAspect="1"/>
          </p:cNvPicPr>
          <p:nvPr/>
        </p:nvPicPr>
        <p:blipFill>
          <a:blip r:embed="rId4"/>
          <a:stretch>
            <a:fillRect/>
          </a:stretch>
        </p:blipFill>
        <p:spPr>
          <a:xfrm>
            <a:off x="141139" y="3002620"/>
            <a:ext cx="5954861" cy="3703484"/>
          </a:xfrm>
          <a:prstGeom prst="rect">
            <a:avLst/>
          </a:prstGeom>
        </p:spPr>
      </p:pic>
      <p:sp>
        <p:nvSpPr>
          <p:cNvPr id="26" name="文本框 25"/>
          <p:cNvSpPr txBox="1"/>
          <p:nvPr/>
        </p:nvSpPr>
        <p:spPr>
          <a:xfrm>
            <a:off x="7140340" y="4361017"/>
            <a:ext cx="2892138" cy="461665"/>
          </a:xfrm>
          <a:prstGeom prst="rect">
            <a:avLst/>
          </a:prstGeom>
          <a:noFill/>
        </p:spPr>
        <p:txBody>
          <a:bodyPr wrap="none" rtlCol="0">
            <a:spAutoFit/>
          </a:bodyPr>
          <a:lstStyle/>
          <a:p>
            <a:r>
              <a:rPr lang="en-US" altLang="zh-CN" sz="2400" dirty="0"/>
              <a:t>Workload Balancing</a:t>
            </a:r>
            <a:endParaRPr lang="zh-CN" altLang="en-US" sz="2400" dirty="0"/>
          </a:p>
        </p:txBody>
      </p:sp>
      <p:sp>
        <p:nvSpPr>
          <p:cNvPr id="34" name="文本框 33"/>
          <p:cNvSpPr txBox="1"/>
          <p:nvPr/>
        </p:nvSpPr>
        <p:spPr>
          <a:xfrm>
            <a:off x="6204426" y="5887096"/>
            <a:ext cx="3461204" cy="461665"/>
          </a:xfrm>
          <a:prstGeom prst="rect">
            <a:avLst/>
          </a:prstGeom>
          <a:noFill/>
        </p:spPr>
        <p:txBody>
          <a:bodyPr wrap="none" rtlCol="0">
            <a:spAutoFit/>
          </a:bodyPr>
          <a:lstStyle/>
          <a:p>
            <a:r>
              <a:rPr lang="en-US" altLang="zh-CN" sz="2400" dirty="0"/>
              <a:t>Out-of-Order Execution</a:t>
            </a:r>
            <a:endParaRPr lang="zh-CN" altLang="en-US" sz="2400" dirty="0"/>
          </a:p>
        </p:txBody>
      </p:sp>
      <p:sp>
        <p:nvSpPr>
          <p:cNvPr id="35" name="矩形 34"/>
          <p:cNvSpPr/>
          <p:nvPr/>
        </p:nvSpPr>
        <p:spPr>
          <a:xfrm>
            <a:off x="5775926" y="1313533"/>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79648" y="779646"/>
            <a:ext cx="10669600" cy="529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 y="-1"/>
            <a:ext cx="3430442" cy="6858001"/>
            <a:chOff x="1" y="-1"/>
            <a:chExt cx="3430442" cy="6858001"/>
          </a:xfrm>
        </p:grpSpPr>
        <p:sp>
          <p:nvSpPr>
            <p:cNvPr id="4" name="任意多边形 3"/>
            <p:cNvSpPr/>
            <p:nvPr/>
          </p:nvSpPr>
          <p:spPr>
            <a:xfrm rot="5400000">
              <a:off x="-419179" y="3008378"/>
              <a:ext cx="6857997" cy="841246"/>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1"/>
              <a:ext cx="3430441" cy="6858001"/>
            </a:xfrm>
            <a:custGeom>
              <a:avLst/>
              <a:gdLst>
                <a:gd name="connsiteX0" fmla="*/ 2589197 w 3430441"/>
                <a:gd name="connsiteY0" fmla="*/ 1 h 6858001"/>
                <a:gd name="connsiteX1" fmla="*/ 3343364 w 3430441"/>
                <a:gd name="connsiteY1" fmla="*/ 1 h 6858001"/>
                <a:gd name="connsiteX2" fmla="*/ 3344884 w 3430441"/>
                <a:gd name="connsiteY2" fmla="*/ 22854 h 6858001"/>
                <a:gd name="connsiteX3" fmla="*/ 2830968 w 3430441"/>
                <a:gd name="connsiteY3" fmla="*/ 2102759 h 6858001"/>
                <a:gd name="connsiteX4" fmla="*/ 3430076 w 3430441"/>
                <a:gd name="connsiteY4" fmla="*/ 4729280 h 6858001"/>
                <a:gd name="connsiteX5" fmla="*/ 3104292 w 3430441"/>
                <a:gd name="connsiteY5" fmla="*/ 6738723 h 6858001"/>
                <a:gd name="connsiteX6" fmla="*/ 3065414 w 3430441"/>
                <a:gd name="connsiteY6" fmla="*/ 6858001 h 6858001"/>
                <a:gd name="connsiteX7" fmla="*/ 2589197 w 3430441"/>
                <a:gd name="connsiteY7" fmla="*/ 6858001 h 6858001"/>
                <a:gd name="connsiteX8" fmla="*/ 0 w 3430441"/>
                <a:gd name="connsiteY8" fmla="*/ 0 h 6858001"/>
                <a:gd name="connsiteX9" fmla="*/ 2589196 w 3430441"/>
                <a:gd name="connsiteY9" fmla="*/ 0 h 6858001"/>
                <a:gd name="connsiteX10" fmla="*/ 2589196 w 3430441"/>
                <a:gd name="connsiteY10" fmla="*/ 6858001 h 6858001"/>
                <a:gd name="connsiteX11" fmla="*/ 0 w 3430441"/>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0441" h="6858001">
                  <a:moveTo>
                    <a:pt x="2589197" y="1"/>
                  </a:moveTo>
                  <a:lnTo>
                    <a:pt x="3343364" y="1"/>
                  </a:lnTo>
                  <a:lnTo>
                    <a:pt x="3344884" y="22854"/>
                  </a:lnTo>
                  <a:cubicBezTo>
                    <a:pt x="3399201" y="1125581"/>
                    <a:pt x="2816036" y="1325174"/>
                    <a:pt x="2830968" y="2102759"/>
                  </a:cubicBezTo>
                  <a:cubicBezTo>
                    <a:pt x="2846382" y="2905428"/>
                    <a:pt x="3418683" y="3858100"/>
                    <a:pt x="3430076" y="4729280"/>
                  </a:cubicBezTo>
                  <a:cubicBezTo>
                    <a:pt x="3438620" y="5382665"/>
                    <a:pt x="3296382" y="6109069"/>
                    <a:pt x="3104292" y="6738723"/>
                  </a:cubicBezTo>
                  <a:lnTo>
                    <a:pt x="3065414" y="6858001"/>
                  </a:lnTo>
                  <a:lnTo>
                    <a:pt x="2589197" y="6858001"/>
                  </a:lnTo>
                  <a:close/>
                  <a:moveTo>
                    <a:pt x="0" y="0"/>
                  </a:moveTo>
                  <a:lnTo>
                    <a:pt x="2589196" y="0"/>
                  </a:lnTo>
                  <a:lnTo>
                    <a:pt x="2589196" y="6858001"/>
                  </a:lnTo>
                  <a:lnTo>
                    <a:pt x="0" y="6858001"/>
                  </a:ln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6"/>
          <p:cNvSpPr txBox="1"/>
          <p:nvPr/>
        </p:nvSpPr>
        <p:spPr>
          <a:xfrm>
            <a:off x="5781309" y="1561873"/>
            <a:ext cx="509649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5D6E99"/>
                </a:solidFill>
                <a:latin typeface="+mj-lt"/>
                <a:ea typeface="思源宋体 Heavy" panose="02020900000000000000" pitchFamily="18" charset="-122"/>
              </a:rPr>
              <a:t>Background:</a:t>
            </a:r>
            <a:r>
              <a:rPr lang="de-DE" altLang="zh-CN" sz="2400" b="1" dirty="0">
                <a:solidFill>
                  <a:srgbClr val="5D6E99"/>
                </a:solidFill>
                <a:latin typeface="+mj-lt"/>
                <a:ea typeface="思源宋体 Heavy" panose="02020900000000000000" pitchFamily="18" charset="-122"/>
              </a:rPr>
              <a:t>T</a:t>
            </a:r>
            <a:r>
              <a:rPr lang="en-US" altLang="zh-CN" sz="2400" b="1" dirty="0" err="1">
                <a:solidFill>
                  <a:srgbClr val="5D6E99"/>
                </a:solidFill>
                <a:latin typeface="+mj-lt"/>
                <a:ea typeface="思源宋体 Heavy" panose="02020900000000000000" pitchFamily="18" charset="-122"/>
              </a:rPr>
              <a:t>ransformer</a:t>
            </a:r>
            <a:r>
              <a:rPr lang="zh-CN" altLang="en-US" sz="2400" b="1" dirty="0">
                <a:solidFill>
                  <a:srgbClr val="5D6E99"/>
                </a:solidFill>
                <a:latin typeface="+mj-lt"/>
                <a:ea typeface="思源宋体 Heavy" panose="02020900000000000000" pitchFamily="18" charset="-122"/>
              </a:rPr>
              <a:t> </a:t>
            </a:r>
            <a:r>
              <a:rPr lang="en-US" altLang="zh-CN" sz="2400" b="1" dirty="0">
                <a:solidFill>
                  <a:srgbClr val="5D6E99"/>
                </a:solidFill>
                <a:latin typeface="+mj-lt"/>
                <a:ea typeface="思源宋体 Heavy" panose="02020900000000000000" pitchFamily="18" charset="-122"/>
              </a:rPr>
              <a:t>and Deep learning</a:t>
            </a:r>
            <a:endParaRPr lang="zh-CN" altLang="en-US" sz="2400" b="1" dirty="0">
              <a:solidFill>
                <a:srgbClr val="5D6E99"/>
              </a:solidFill>
              <a:latin typeface="+mj-lt"/>
              <a:ea typeface="思源宋体 Heavy" panose="02020900000000000000" pitchFamily="18" charset="-122"/>
            </a:endParaRPr>
          </a:p>
        </p:txBody>
      </p:sp>
      <p:sp>
        <p:nvSpPr>
          <p:cNvPr id="15" name="椭圆 14"/>
          <p:cNvSpPr/>
          <p:nvPr/>
        </p:nvSpPr>
        <p:spPr>
          <a:xfrm>
            <a:off x="4943643" y="1479350"/>
            <a:ext cx="655460" cy="655460"/>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文本框 18"/>
          <p:cNvSpPr txBox="1"/>
          <p:nvPr/>
        </p:nvSpPr>
        <p:spPr>
          <a:xfrm>
            <a:off x="5001229" y="1618727"/>
            <a:ext cx="533254" cy="3840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01</a:t>
            </a:r>
            <a:endParaRPr kumimoji="0" lang="zh-CN" altLang="en-US"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8" name="文本框 20"/>
          <p:cNvSpPr txBox="1"/>
          <p:nvPr/>
        </p:nvSpPr>
        <p:spPr>
          <a:xfrm>
            <a:off x="5759005" y="2576224"/>
            <a:ext cx="553442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err="1">
                <a:solidFill>
                  <a:srgbClr val="5D6E99"/>
                </a:solidFill>
                <a:latin typeface="+mj-lt"/>
                <a:ea typeface="思源宋体 Heavy" panose="02020900000000000000" pitchFamily="18" charset="-122"/>
              </a:rPr>
              <a:t>DOTA:Detect</a:t>
            </a:r>
            <a:r>
              <a:rPr lang="en-US" altLang="zh-CN" sz="2400" b="1" dirty="0">
                <a:solidFill>
                  <a:srgbClr val="5D6E99"/>
                </a:solidFill>
                <a:latin typeface="+mj-lt"/>
                <a:ea typeface="思源宋体 Heavy" panose="02020900000000000000" pitchFamily="18" charset="-122"/>
              </a:rPr>
              <a:t> and Omit Weak Attentions for Scalable Transformer Acceleration</a:t>
            </a:r>
            <a:endParaRPr lang="zh-CN" altLang="en-US" sz="2400" b="1" dirty="0">
              <a:solidFill>
                <a:srgbClr val="5D6E99"/>
              </a:solidFill>
              <a:latin typeface="+mj-lt"/>
              <a:ea typeface="思源宋体 Heavy" panose="02020900000000000000" pitchFamily="18" charset="-122"/>
            </a:endParaRPr>
          </a:p>
        </p:txBody>
      </p:sp>
      <p:sp>
        <p:nvSpPr>
          <p:cNvPr id="19" name="椭圆 18"/>
          <p:cNvSpPr/>
          <p:nvPr/>
        </p:nvSpPr>
        <p:spPr>
          <a:xfrm>
            <a:off x="4943643" y="2582909"/>
            <a:ext cx="655460" cy="655460"/>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0" name="文本框 22"/>
          <p:cNvSpPr txBox="1"/>
          <p:nvPr/>
        </p:nvSpPr>
        <p:spPr>
          <a:xfrm>
            <a:off x="5001229" y="2722287"/>
            <a:ext cx="533254" cy="3840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2" name="文本框 24"/>
          <p:cNvSpPr txBox="1"/>
          <p:nvPr/>
        </p:nvSpPr>
        <p:spPr>
          <a:xfrm>
            <a:off x="5769286" y="3690818"/>
            <a:ext cx="584478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tLang="zh-CN" sz="2400" b="1" dirty="0">
                <a:solidFill>
                  <a:srgbClr val="5D6E99"/>
                </a:solidFill>
                <a:latin typeface="+mj-lt"/>
                <a:ea typeface="思源宋体 Heavy" panose="02020900000000000000"/>
              </a:rPr>
              <a:t>Spada: Accelerating Sparse Matrix Multiplication with Adaptive Dataflow</a:t>
            </a:r>
            <a:endParaRPr lang="zh-CN" altLang="en-US" sz="2400" b="1" dirty="0">
              <a:solidFill>
                <a:srgbClr val="5D6E99"/>
              </a:solidFill>
              <a:latin typeface="+mj-lt"/>
              <a:ea typeface="思源宋体 Heavy" panose="02020900000000000000"/>
            </a:endParaRPr>
          </a:p>
        </p:txBody>
      </p:sp>
      <p:sp>
        <p:nvSpPr>
          <p:cNvPr id="23" name="椭圆 22"/>
          <p:cNvSpPr/>
          <p:nvPr/>
        </p:nvSpPr>
        <p:spPr>
          <a:xfrm>
            <a:off x="4942051" y="3721254"/>
            <a:ext cx="655460" cy="655460"/>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文本框 26"/>
          <p:cNvSpPr txBox="1"/>
          <p:nvPr/>
        </p:nvSpPr>
        <p:spPr>
          <a:xfrm>
            <a:off x="4999637" y="3860632"/>
            <a:ext cx="533254" cy="3840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6" name="文本框 28"/>
          <p:cNvSpPr txBox="1"/>
          <p:nvPr/>
        </p:nvSpPr>
        <p:spPr>
          <a:xfrm>
            <a:off x="5753648" y="4795827"/>
            <a:ext cx="595513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de-DE" sz="2400" b="1" dirty="0" err="1">
                <a:solidFill>
                  <a:srgbClr val="5D6E99"/>
                </a:solidFill>
                <a:latin typeface="+mj-lt"/>
                <a:ea typeface="思源宋体 Heavy" panose="02020900000000000000" pitchFamily="18" charset="-122"/>
              </a:rPr>
              <a:t>EVStore</a:t>
            </a:r>
            <a:r>
              <a:rPr lang="de-DE" altLang="zh-CN" sz="2400" b="1" dirty="0">
                <a:solidFill>
                  <a:srgbClr val="5D6E99"/>
                </a:solidFill>
                <a:latin typeface="+mj-lt"/>
                <a:ea typeface="思源宋体 Heavy" panose="02020900000000000000" pitchFamily="18" charset="-122"/>
              </a:rPr>
              <a:t>: </a:t>
            </a:r>
            <a:r>
              <a:rPr lang="en-US" altLang="de-DE" sz="2400" b="1" dirty="0">
                <a:solidFill>
                  <a:srgbClr val="5D6E99"/>
                </a:solidFill>
                <a:latin typeface="+mj-lt"/>
                <a:ea typeface="思源宋体 Heavy" panose="02020900000000000000" pitchFamily="18" charset="-122"/>
              </a:rPr>
              <a:t>Storage and Caching Capabilities for Scaling Embedded Tables in Deep Recommendation Systems</a:t>
            </a:r>
          </a:p>
        </p:txBody>
      </p:sp>
      <p:sp>
        <p:nvSpPr>
          <p:cNvPr id="27" name="椭圆 26"/>
          <p:cNvSpPr/>
          <p:nvPr/>
        </p:nvSpPr>
        <p:spPr>
          <a:xfrm>
            <a:off x="4943643" y="4824814"/>
            <a:ext cx="655460" cy="655460"/>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8" name="文本框 30"/>
          <p:cNvSpPr txBox="1"/>
          <p:nvPr/>
        </p:nvSpPr>
        <p:spPr>
          <a:xfrm>
            <a:off x="5001229" y="4964191"/>
            <a:ext cx="533254" cy="3840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04</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0" name="文本框 32"/>
          <p:cNvSpPr txBox="1"/>
          <p:nvPr/>
        </p:nvSpPr>
        <p:spPr>
          <a:xfrm>
            <a:off x="545675" y="353143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微软雅黑" panose="020B0503020204020204" pitchFamily="34" charset="-122"/>
                <a:ea typeface="微软雅黑" panose="020B0503020204020204" pitchFamily="34" charset="-122"/>
              </a:rPr>
              <a:t>CONTENTS</a:t>
            </a:r>
          </a:p>
        </p:txBody>
      </p:sp>
      <p:sp>
        <p:nvSpPr>
          <p:cNvPr id="31" name="PA_文本框 2"/>
          <p:cNvSpPr txBox="1"/>
          <p:nvPr/>
        </p:nvSpPr>
        <p:spPr>
          <a:xfrm>
            <a:off x="473640" y="2539288"/>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chemeClr val="bg1"/>
                </a:solidFill>
                <a:latin typeface="思源宋体 Heavy" panose="02020900000000000000" pitchFamily="18" charset="-122"/>
                <a:ea typeface="思源宋体 Heavy" panose="02020900000000000000" pitchFamily="18" charset="-122"/>
              </a:rPr>
              <a:t>目录</a:t>
            </a:r>
            <a:endParaRPr lang="en-US" sz="5600" b="0" dirty="0">
              <a:solidFill>
                <a:schemeClr val="bg1"/>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942700" y="334003"/>
            <a:ext cx="10461906" cy="63318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latin typeface="思源宋体 Heavy" panose="02020900000000000000" pitchFamily="18" charset="-122"/>
                <a:ea typeface="思源宋体 Heavy" panose="02020900000000000000" pitchFamily="18" charset="-122"/>
              </a:rPr>
              <a:t>Scheduler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pic>
        <p:nvPicPr>
          <p:cNvPr id="4" name="图片 3"/>
          <p:cNvPicPr>
            <a:picLocks noChangeAspect="1"/>
          </p:cNvPicPr>
          <p:nvPr/>
        </p:nvPicPr>
        <p:blipFill>
          <a:blip r:embed="rId3"/>
          <a:stretch>
            <a:fillRect/>
          </a:stretch>
        </p:blipFill>
        <p:spPr>
          <a:xfrm>
            <a:off x="649831" y="1312047"/>
            <a:ext cx="5276844" cy="5072231"/>
          </a:xfrm>
          <a:prstGeom prst="rect">
            <a:avLst/>
          </a:prstGeom>
        </p:spPr>
      </p:pic>
      <p:pic>
        <p:nvPicPr>
          <p:cNvPr id="6" name="图片 5"/>
          <p:cNvPicPr>
            <a:picLocks noChangeAspect="1"/>
          </p:cNvPicPr>
          <p:nvPr/>
        </p:nvPicPr>
        <p:blipFill>
          <a:blip r:embed="rId4"/>
          <a:stretch>
            <a:fillRect/>
          </a:stretch>
        </p:blipFill>
        <p:spPr>
          <a:xfrm>
            <a:off x="6613117" y="2614108"/>
            <a:ext cx="5217986" cy="4243892"/>
          </a:xfrm>
          <a:prstGeom prst="rect">
            <a:avLst/>
          </a:prstGeom>
        </p:spPr>
      </p:pic>
      <p:pic>
        <p:nvPicPr>
          <p:cNvPr id="10" name="图片 9"/>
          <p:cNvPicPr>
            <a:picLocks noChangeAspect="1"/>
          </p:cNvPicPr>
          <p:nvPr/>
        </p:nvPicPr>
        <p:blipFill>
          <a:blip r:embed="rId5"/>
          <a:stretch>
            <a:fillRect/>
          </a:stretch>
        </p:blipFill>
        <p:spPr>
          <a:xfrm>
            <a:off x="6805519" y="66514"/>
            <a:ext cx="4833181" cy="2491066"/>
          </a:xfrm>
          <a:prstGeom prst="rect">
            <a:avLst/>
          </a:prstGeom>
        </p:spPr>
      </p:pic>
      <p:sp>
        <p:nvSpPr>
          <p:cNvPr id="14" name="矩形 13"/>
          <p:cNvSpPr/>
          <p:nvPr/>
        </p:nvSpPr>
        <p:spPr>
          <a:xfrm>
            <a:off x="3052434" y="944330"/>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202877"/>
            <a:ext cx="9619285" cy="122411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Performance</a:t>
            </a:r>
            <a:r>
              <a:rPr lang="zh-CN" altLang="en-US" sz="3200" b="0" dirty="0">
                <a:solidFill>
                  <a:srgbClr val="5D6E99"/>
                </a:solidFill>
                <a:latin typeface="思源宋体 Heavy" panose="02020900000000000000" pitchFamily="18" charset="-122"/>
                <a:ea typeface="思源宋体 Heavy" panose="02020900000000000000" pitchFamily="18" charset="-122"/>
              </a:rPr>
              <a:t>：</a:t>
            </a:r>
            <a:r>
              <a:rPr lang="de-DE" altLang="zh-CN" sz="3200" b="0" dirty="0">
                <a:solidFill>
                  <a:srgbClr val="5D6E99"/>
                </a:solidFill>
                <a:latin typeface="思源宋体 Heavy" panose="02020900000000000000" pitchFamily="18" charset="-122"/>
                <a:ea typeface="思源宋体 Heavy" panose="02020900000000000000" pitchFamily="18" charset="-122"/>
              </a:rPr>
              <a:t>Model accuracy &amp; </a:t>
            </a:r>
            <a:r>
              <a:rPr lang="en-US" altLang="zh-CN" sz="3200" b="0" dirty="0">
                <a:solidFill>
                  <a:srgbClr val="5D6E99"/>
                </a:solidFill>
                <a:latin typeface="思源宋体 Heavy" panose="02020900000000000000" pitchFamily="18" charset="-122"/>
                <a:ea typeface="思源宋体 Heavy" panose="02020900000000000000" pitchFamily="18" charset="-122"/>
              </a:rPr>
              <a:t>Speedup</a:t>
            </a:r>
            <a:endParaRPr lang="de-DE" altLang="zh-CN" sz="3200" b="0" dirty="0">
              <a:solidFill>
                <a:srgbClr val="5D6E99"/>
              </a:solidFill>
              <a:latin typeface="思源宋体 Heavy" panose="02020900000000000000" pitchFamily="18" charset="-122"/>
              <a:ea typeface="思源宋体 Heavy" panose="02020900000000000000" pitchFamily="18" charset="-122"/>
            </a:endParaRPr>
          </a:p>
          <a:p>
            <a:pPr algn="ct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886141"/>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7" name="图片 6"/>
          <p:cNvPicPr>
            <a:picLocks noChangeAspect="1"/>
          </p:cNvPicPr>
          <p:nvPr/>
        </p:nvPicPr>
        <p:blipFill>
          <a:blip r:embed="rId4"/>
          <a:stretch>
            <a:fillRect/>
          </a:stretch>
        </p:blipFill>
        <p:spPr>
          <a:xfrm>
            <a:off x="-2" y="1130790"/>
            <a:ext cx="12192000" cy="2492834"/>
          </a:xfrm>
          <a:prstGeom prst="rect">
            <a:avLst/>
          </a:prstGeom>
        </p:spPr>
      </p:pic>
      <p:pic>
        <p:nvPicPr>
          <p:cNvPr id="10" name="图片 9"/>
          <p:cNvPicPr>
            <a:picLocks noChangeAspect="1"/>
          </p:cNvPicPr>
          <p:nvPr/>
        </p:nvPicPr>
        <p:blipFill>
          <a:blip r:embed="rId5"/>
          <a:stretch>
            <a:fillRect/>
          </a:stretch>
        </p:blipFill>
        <p:spPr>
          <a:xfrm>
            <a:off x="-2" y="3822554"/>
            <a:ext cx="12192000" cy="28392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Summary</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文本框 3"/>
          <p:cNvSpPr txBox="1"/>
          <p:nvPr/>
        </p:nvSpPr>
        <p:spPr>
          <a:xfrm>
            <a:off x="1286356" y="1738859"/>
            <a:ext cx="10081606" cy="1938992"/>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t>System-level support for end-to-end large Transformer model inference</a:t>
            </a:r>
          </a:p>
          <a:p>
            <a:pPr marL="285750" indent="-285750">
              <a:buFont typeface="Arial" panose="020B0604020202020204" pitchFamily="34" charset="0"/>
              <a:buChar char="•"/>
            </a:pPr>
            <a:r>
              <a:rPr lang="en-US" altLang="zh-CN" sz="2400" dirty="0"/>
              <a:t>detects and omits weak connections</a:t>
            </a:r>
          </a:p>
          <a:p>
            <a:pPr marL="742950" lvl="1" indent="-285750">
              <a:buFont typeface="Arial" panose="020B0604020202020204" pitchFamily="34" charset="0"/>
              <a:buChar char="•"/>
            </a:pPr>
            <a:r>
              <a:rPr lang="en-US" altLang="zh-CN" sz="2400" dirty="0"/>
              <a:t>skip the corresponding </a:t>
            </a:r>
            <a:r>
              <a:rPr lang="en-US" altLang="zh-CN" sz="2400" dirty="0">
                <a:solidFill>
                  <a:srgbClr val="FF0000"/>
                </a:solidFill>
              </a:rPr>
              <a:t>computations</a:t>
            </a:r>
            <a:r>
              <a:rPr lang="en-US" altLang="zh-CN" sz="2400" dirty="0"/>
              <a:t> and </a:t>
            </a:r>
            <a:r>
              <a:rPr lang="en-US" altLang="zh-CN" sz="2400" dirty="0">
                <a:solidFill>
                  <a:srgbClr val="FF0000"/>
                </a:solidFill>
              </a:rPr>
              <a:t>memory accesses</a:t>
            </a:r>
          </a:p>
          <a:p>
            <a:pPr marL="742950" lvl="1" indent="-285750">
              <a:buFont typeface="Arial" panose="020B0604020202020204" pitchFamily="34" charset="0"/>
              <a:buChar char="•"/>
            </a:pPr>
            <a:r>
              <a:rPr lang="en-US" altLang="zh-CN" sz="2400" dirty="0"/>
              <a:t>Algorithm-architecture co-design</a:t>
            </a:r>
          </a:p>
          <a:p>
            <a:pPr marL="285750" indent="-285750">
              <a:buFont typeface="Arial" panose="020B0604020202020204" pitchFamily="34" charset="0"/>
              <a:buChar char="•"/>
            </a:pPr>
            <a:r>
              <a:rPr lang="en-US" altLang="zh-CN" sz="2400" dirty="0"/>
              <a:t>The proposed algorithm and system design works well.</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70022" y="760396"/>
            <a:ext cx="10669600" cy="609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626" y="5361271"/>
            <a:ext cx="12201625" cy="1496730"/>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5361271"/>
            <a:ext cx="12192000" cy="1496729"/>
          </a:xfrm>
          <a:custGeom>
            <a:avLst/>
            <a:gdLst>
              <a:gd name="connsiteX0" fmla="*/ 8407607 w 12192000"/>
              <a:gd name="connsiteY0" fmla="*/ 700 h 1609435"/>
              <a:gd name="connsiteX1" fmla="*/ 11979950 w 12192000"/>
              <a:gd name="connsiteY1" fmla="*/ 623976 h 1609435"/>
              <a:gd name="connsiteX2" fmla="*/ 12192000 w 12192000"/>
              <a:gd name="connsiteY2" fmla="*/ 698356 h 1609435"/>
              <a:gd name="connsiteX3" fmla="*/ 12192000 w 12192000"/>
              <a:gd name="connsiteY3" fmla="*/ 1609435 h 1609435"/>
              <a:gd name="connsiteX4" fmla="*/ 0 w 12192000"/>
              <a:gd name="connsiteY4" fmla="*/ 1609435 h 1609435"/>
              <a:gd name="connsiteX5" fmla="*/ 0 w 12192000"/>
              <a:gd name="connsiteY5" fmla="*/ 166593 h 1609435"/>
              <a:gd name="connsiteX6" fmla="*/ 40629 w 12192000"/>
              <a:gd name="connsiteY6" fmla="*/ 163686 h 1609435"/>
              <a:gd name="connsiteX7" fmla="*/ 3738237 w 12192000"/>
              <a:gd name="connsiteY7" fmla="*/ 1146888 h 1609435"/>
              <a:gd name="connsiteX8" fmla="*/ 8407607 w 12192000"/>
              <a:gd name="connsiteY8" fmla="*/ 700 h 16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09435">
                <a:moveTo>
                  <a:pt x="8407607" y="700"/>
                </a:moveTo>
                <a:cubicBezTo>
                  <a:pt x="9569180" y="-15647"/>
                  <a:pt x="10860566" y="256477"/>
                  <a:pt x="11979950" y="623976"/>
                </a:cubicBezTo>
                <a:lnTo>
                  <a:pt x="12192000" y="698356"/>
                </a:lnTo>
                <a:lnTo>
                  <a:pt x="12192000" y="1609435"/>
                </a:lnTo>
                <a:lnTo>
                  <a:pt x="0" y="1609435"/>
                </a:lnTo>
                <a:lnTo>
                  <a:pt x="0" y="166593"/>
                </a:lnTo>
                <a:lnTo>
                  <a:pt x="40629" y="163686"/>
                </a:lnTo>
                <a:cubicBezTo>
                  <a:pt x="2001032" y="59769"/>
                  <a:pt x="2355863" y="1175455"/>
                  <a:pt x="3738237" y="1146888"/>
                </a:cubicBezTo>
                <a:cubicBezTo>
                  <a:pt x="5165204" y="1117399"/>
                  <a:pt x="6858843" y="22496"/>
                  <a:pt x="8407607" y="700"/>
                </a:cubicBez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文本框 2"/>
          <p:cNvSpPr txBox="1"/>
          <p:nvPr>
            <p:custDataLst>
              <p:tags r:id="rId1"/>
            </p:custDataLst>
          </p:nvPr>
        </p:nvSpPr>
        <p:spPr>
          <a:xfrm>
            <a:off x="1334132" y="2040251"/>
            <a:ext cx="9514107" cy="136595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600" b="0" dirty="0">
                <a:solidFill>
                  <a:srgbClr val="5D6E99"/>
                </a:solidFill>
                <a:latin typeface="思源宋体 Heavy" panose="02020900000000000000" pitchFamily="18" charset="-122"/>
                <a:ea typeface="思源宋体 Heavy" panose="02020900000000000000" pitchFamily="18" charset="-122"/>
              </a:rPr>
              <a:t>Spada: Accelerating Sparse Matrix </a:t>
            </a:r>
          </a:p>
          <a:p>
            <a:pPr algn="ctr"/>
            <a:r>
              <a:rPr lang="de-DE" altLang="zh-CN" sz="3600" b="0" dirty="0">
                <a:solidFill>
                  <a:srgbClr val="5D6E99"/>
                </a:solidFill>
                <a:latin typeface="思源宋体 Heavy" panose="02020900000000000000" pitchFamily="18" charset="-122"/>
                <a:ea typeface="思源宋体 Heavy" panose="02020900000000000000" pitchFamily="18" charset="-122"/>
              </a:rPr>
              <a:t>Multiplication with Adaptive Dataflow</a:t>
            </a:r>
            <a:endParaRPr lang="zh-CN" altLang="en-US" sz="3600" b="0" dirty="0">
              <a:solidFill>
                <a:srgbClr val="5D6E99"/>
              </a:solidFill>
              <a:latin typeface="思源宋体 Heavy" panose="02020900000000000000" pitchFamily="18" charset="-122"/>
              <a:ea typeface="思源宋体 Heavy" panose="02020900000000000000" pitchFamily="18" charset="-122"/>
            </a:endParaRPr>
          </a:p>
        </p:txBody>
      </p:sp>
      <p:sp>
        <p:nvSpPr>
          <p:cNvPr id="29" name="圆角矩形 28"/>
          <p:cNvSpPr/>
          <p:nvPr/>
        </p:nvSpPr>
        <p:spPr>
          <a:xfrm>
            <a:off x="5133568" y="1439984"/>
            <a:ext cx="1978281" cy="397891"/>
          </a:xfrm>
          <a:prstGeom prst="roundRect">
            <a:avLst>
              <a:gd name="adj" fmla="val 50000"/>
            </a:avLst>
          </a:prstGeom>
          <a:solidFill>
            <a:srgbClr val="A3ADC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E7F7A"/>
              </a:solidFill>
            </a:endParaRPr>
          </a:p>
        </p:txBody>
      </p:sp>
      <p:sp>
        <p:nvSpPr>
          <p:cNvPr id="30" name="矩形 29"/>
          <p:cNvSpPr/>
          <p:nvPr/>
        </p:nvSpPr>
        <p:spPr>
          <a:xfrm>
            <a:off x="5429474" y="1474979"/>
            <a:ext cx="1327460" cy="338554"/>
          </a:xfrm>
          <a:prstGeom prst="rect">
            <a:avLst/>
          </a:prstGeom>
        </p:spPr>
        <p:txBody>
          <a:bodyPr wrap="square">
            <a:spAutoFit/>
          </a:bodyPr>
          <a:lstStyle/>
          <a:p>
            <a:pPr algn="dist"/>
            <a:r>
              <a:rPr lang="en-US" altLang="zh-CN" sz="1600" b="1" dirty="0">
                <a:solidFill>
                  <a:schemeClr val="bg1"/>
                </a:solidFill>
                <a:latin typeface="微软雅黑" panose="020B0503020204020204" pitchFamily="34" charset="-122"/>
                <a:ea typeface="微软雅黑" panose="020B0503020204020204" pitchFamily="34" charset="-122"/>
              </a:rPr>
              <a:t>PART.03</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83861" y="3522497"/>
            <a:ext cx="7430492" cy="1895519"/>
          </a:xfrm>
          <a:prstGeom prst="rect">
            <a:avLst/>
          </a:prstGeom>
          <a:noFill/>
        </p:spPr>
        <p:txBody>
          <a:bodyPr wrap="square" rtlCol="0">
            <a:spAutoFit/>
          </a:bodyPr>
          <a:lstStyle/>
          <a:p>
            <a:pPr algn="ctr">
              <a:lnSpc>
                <a:spcPct val="150000"/>
              </a:lnSpc>
            </a:pPr>
            <a:r>
              <a:rPr lang="en-US"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Zhiyao</a:t>
            </a: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Li</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Jiaxiang</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Li,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Taijie</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Chen,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Dimin</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Niu</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Hongzhong</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Zheng, Yuan Xie, Mingyu Gao</a:t>
            </a: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600" i="1" dirty="0">
                <a:solidFill>
                  <a:schemeClr val="tx1">
                    <a:lumMod val="50000"/>
                    <a:lumOff val="50000"/>
                  </a:schemeClr>
                </a:solidFill>
                <a:latin typeface="微软雅黑" panose="020B0503020204020204" pitchFamily="34" charset="-122"/>
                <a:ea typeface="微软雅黑" panose="020B0503020204020204" pitchFamily="34" charset="-122"/>
              </a:rPr>
              <a:t>Tsinghua University, Northwestern University,</a:t>
            </a:r>
          </a:p>
          <a:p>
            <a:pPr algn="ctr">
              <a:lnSpc>
                <a:spcPct val="150000"/>
              </a:lnSpc>
            </a:pPr>
            <a:r>
              <a:rPr lang="en-US" altLang="zh-CN" sz="1600" i="1" dirty="0">
                <a:solidFill>
                  <a:schemeClr val="tx1">
                    <a:lumMod val="50000"/>
                    <a:lumOff val="50000"/>
                  </a:schemeClr>
                </a:solidFill>
                <a:latin typeface="微软雅黑" panose="020B0503020204020204" pitchFamily="34" charset="-122"/>
                <a:ea typeface="微软雅黑" panose="020B0503020204020204" pitchFamily="34" charset="-122"/>
              </a:rPr>
              <a:t>Alibaba DAMO Academy, Shanghai Qi Zhi Institute</a:t>
            </a:r>
          </a:p>
        </p:txBody>
      </p:sp>
      <p:pic>
        <p:nvPicPr>
          <p:cNvPr id="3" name="图片 2"/>
          <p:cNvPicPr>
            <a:picLocks noChangeAspect="1"/>
          </p:cNvPicPr>
          <p:nvPr/>
        </p:nvPicPr>
        <p:blipFill rotWithShape="1">
          <a:blip r:embed="rId4"/>
          <a:srcRect r="48885"/>
          <a:stretch>
            <a:fillRect/>
          </a:stretch>
        </p:blipFill>
        <p:spPr>
          <a:xfrm>
            <a:off x="752378" y="774761"/>
            <a:ext cx="2808507" cy="640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2726969" y="697730"/>
            <a:ext cx="6738062"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SpGEMM and sparse patterns</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329784" y="1536491"/>
            <a:ext cx="2531462" cy="461665"/>
          </a:xfrm>
          <a:prstGeom prst="rect">
            <a:avLst/>
          </a:prstGeom>
          <a:noFill/>
        </p:spPr>
        <p:txBody>
          <a:bodyPr wrap="none" rtlCol="0">
            <a:spAutoFit/>
          </a:bodyPr>
          <a:lstStyle/>
          <a:p>
            <a:r>
              <a:rPr lang="en-US" altLang="zh-CN" sz="2400" dirty="0">
                <a:solidFill>
                  <a:srgbClr val="FF0000"/>
                </a:solidFill>
              </a:rPr>
              <a:t>Wide</a:t>
            </a:r>
            <a:r>
              <a:rPr lang="en-US" altLang="zh-CN" sz="2400" dirty="0"/>
              <a:t> applications</a:t>
            </a:r>
            <a:endParaRPr lang="zh-CN" altLang="en-US" sz="2400" dirty="0"/>
          </a:p>
        </p:txBody>
      </p:sp>
      <p:sp>
        <p:nvSpPr>
          <p:cNvPr id="19" name="文本框 18"/>
          <p:cNvSpPr txBox="1"/>
          <p:nvPr/>
        </p:nvSpPr>
        <p:spPr>
          <a:xfrm>
            <a:off x="3845223" y="1536491"/>
            <a:ext cx="3111749" cy="461665"/>
          </a:xfrm>
          <a:prstGeom prst="rect">
            <a:avLst/>
          </a:prstGeom>
          <a:noFill/>
        </p:spPr>
        <p:txBody>
          <a:bodyPr wrap="none" rtlCol="0">
            <a:spAutoFit/>
          </a:bodyPr>
          <a:lstStyle/>
          <a:p>
            <a:r>
              <a:rPr lang="en-US" altLang="zh-CN" sz="2400" dirty="0">
                <a:solidFill>
                  <a:srgbClr val="FF0000"/>
                </a:solidFill>
              </a:rPr>
              <a:t>Varying</a:t>
            </a:r>
            <a:r>
              <a:rPr lang="en-US" altLang="zh-CN" sz="2400" dirty="0"/>
              <a:t> size &amp; density</a:t>
            </a:r>
            <a:endParaRPr lang="zh-CN" altLang="en-US" sz="2400" dirty="0"/>
          </a:p>
        </p:txBody>
      </p:sp>
      <p:sp>
        <p:nvSpPr>
          <p:cNvPr id="20" name="文本框 19"/>
          <p:cNvSpPr txBox="1"/>
          <p:nvPr/>
        </p:nvSpPr>
        <p:spPr>
          <a:xfrm>
            <a:off x="7940950" y="1536491"/>
            <a:ext cx="3921266" cy="461665"/>
          </a:xfrm>
          <a:prstGeom prst="rect">
            <a:avLst/>
          </a:prstGeom>
          <a:noFill/>
        </p:spPr>
        <p:txBody>
          <a:bodyPr wrap="none" rtlCol="0">
            <a:spAutoFit/>
          </a:bodyPr>
          <a:lstStyle/>
          <a:p>
            <a:r>
              <a:rPr lang="en-US" altLang="zh-CN" sz="2400" dirty="0">
                <a:solidFill>
                  <a:srgbClr val="FF0000"/>
                </a:solidFill>
              </a:rPr>
              <a:t>Diverse</a:t>
            </a:r>
            <a:r>
              <a:rPr lang="en-US" altLang="zh-CN" sz="2400" dirty="0"/>
              <a:t> nonzero distribution</a:t>
            </a:r>
            <a:endParaRPr lang="zh-CN" altLang="en-US" sz="2400" dirty="0"/>
          </a:p>
        </p:txBody>
      </p:sp>
      <p:sp>
        <p:nvSpPr>
          <p:cNvPr id="21" name="文本框 20"/>
          <p:cNvSpPr txBox="1"/>
          <p:nvPr/>
        </p:nvSpPr>
        <p:spPr>
          <a:xfrm>
            <a:off x="329784" y="2426015"/>
            <a:ext cx="3172663" cy="2353786"/>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altLang="zh-CN" sz="2000" dirty="0"/>
              <a:t>Graph analytics</a:t>
            </a:r>
          </a:p>
          <a:p>
            <a:pPr marL="342900" indent="-342900">
              <a:lnSpc>
                <a:spcPct val="150000"/>
              </a:lnSpc>
              <a:buFont typeface="Arial" panose="020B0604020202020204" pitchFamily="34" charset="0"/>
              <a:buChar char="•"/>
            </a:pPr>
            <a:r>
              <a:rPr lang="en-US" altLang="zh-CN" sz="2000" dirty="0"/>
              <a:t>Linear algebra</a:t>
            </a:r>
          </a:p>
          <a:p>
            <a:pPr marL="342900" indent="-342900">
              <a:lnSpc>
                <a:spcPct val="150000"/>
              </a:lnSpc>
              <a:buFont typeface="Arial" panose="020B0604020202020204" pitchFamily="34" charset="0"/>
              <a:buChar char="•"/>
            </a:pPr>
            <a:r>
              <a:rPr lang="en-US" altLang="zh-CN" sz="2000" dirty="0"/>
              <a:t>Molecule dynamics</a:t>
            </a:r>
          </a:p>
          <a:p>
            <a:pPr marL="342900" indent="-342900">
              <a:lnSpc>
                <a:spcPct val="150000"/>
              </a:lnSpc>
              <a:buFont typeface="Arial" panose="020B0604020202020204" pitchFamily="34" charset="0"/>
              <a:buChar char="•"/>
            </a:pPr>
            <a:r>
              <a:rPr lang="en-US" altLang="zh-CN" sz="2000" dirty="0"/>
              <a:t>Economic modeling</a:t>
            </a:r>
          </a:p>
          <a:p>
            <a:pPr marL="342900" indent="-342900">
              <a:lnSpc>
                <a:spcPct val="150000"/>
              </a:lnSpc>
              <a:buFont typeface="Arial" panose="020B0604020202020204" pitchFamily="34" charset="0"/>
              <a:buChar char="•"/>
            </a:pPr>
            <a:r>
              <a:rPr lang="en-US" altLang="zh-CN" sz="2000" dirty="0"/>
              <a:t>Sparse Neural Networks</a:t>
            </a:r>
          </a:p>
        </p:txBody>
      </p:sp>
      <p:pic>
        <p:nvPicPr>
          <p:cNvPr id="23" name="图片 22"/>
          <p:cNvPicPr>
            <a:picLocks noChangeAspect="1"/>
          </p:cNvPicPr>
          <p:nvPr/>
        </p:nvPicPr>
        <p:blipFill>
          <a:blip r:embed="rId4"/>
          <a:stretch>
            <a:fillRect/>
          </a:stretch>
        </p:blipFill>
        <p:spPr>
          <a:xfrm>
            <a:off x="3845223" y="2203410"/>
            <a:ext cx="3822246" cy="3477346"/>
          </a:xfrm>
          <a:prstGeom prst="rect">
            <a:avLst/>
          </a:prstGeom>
        </p:spPr>
      </p:pic>
      <p:pic>
        <p:nvPicPr>
          <p:cNvPr id="25" name="图片 24"/>
          <p:cNvPicPr>
            <a:picLocks noChangeAspect="1"/>
          </p:cNvPicPr>
          <p:nvPr/>
        </p:nvPicPr>
        <p:blipFill>
          <a:blip r:embed="rId5"/>
          <a:stretch>
            <a:fillRect/>
          </a:stretch>
        </p:blipFill>
        <p:spPr>
          <a:xfrm>
            <a:off x="8154649" y="2203410"/>
            <a:ext cx="3355298" cy="3478386"/>
          </a:xfrm>
          <a:prstGeom prst="rect">
            <a:avLst/>
          </a:prstGeom>
        </p:spPr>
      </p:pic>
      <p:cxnSp>
        <p:nvCxnSpPr>
          <p:cNvPr id="27" name="直接箭头连接符 26"/>
          <p:cNvCxnSpPr/>
          <p:nvPr/>
        </p:nvCxnSpPr>
        <p:spPr>
          <a:xfrm>
            <a:off x="3147934" y="3537679"/>
            <a:ext cx="539646" cy="0"/>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667469" y="3602908"/>
            <a:ext cx="539646" cy="0"/>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491056" y="5598825"/>
            <a:ext cx="2738250" cy="400110"/>
          </a:xfrm>
          <a:prstGeom prst="rect">
            <a:avLst/>
          </a:prstGeom>
          <a:noFill/>
        </p:spPr>
        <p:txBody>
          <a:bodyPr wrap="none" rtlCol="0">
            <a:spAutoFit/>
          </a:bodyPr>
          <a:lstStyle/>
          <a:p>
            <a:r>
              <a:rPr lang="en-US" altLang="zh-CN" sz="2000" dirty="0"/>
              <a:t>Diverse sparse patterns</a:t>
            </a:r>
            <a:endParaRPr lang="zh-CN" altLang="en-US" sz="2000" dirty="0"/>
          </a:p>
        </p:txBody>
      </p:sp>
      <p:sp>
        <p:nvSpPr>
          <p:cNvPr id="30" name="文本框 29"/>
          <p:cNvSpPr txBox="1"/>
          <p:nvPr/>
        </p:nvSpPr>
        <p:spPr>
          <a:xfrm>
            <a:off x="2071363" y="6392310"/>
            <a:ext cx="2630848" cy="400110"/>
          </a:xfrm>
          <a:prstGeom prst="rect">
            <a:avLst/>
          </a:prstGeom>
          <a:noFill/>
        </p:spPr>
        <p:txBody>
          <a:bodyPr wrap="none" rtlCol="0">
            <a:spAutoFit/>
          </a:bodyPr>
          <a:lstStyle/>
          <a:p>
            <a:r>
              <a:rPr lang="en-US" altLang="zh-CN" sz="2000" dirty="0"/>
              <a:t>Intersection efficiency </a:t>
            </a:r>
            <a:endParaRPr lang="zh-CN" altLang="en-US" sz="2000" dirty="0"/>
          </a:p>
        </p:txBody>
      </p:sp>
      <p:sp>
        <p:nvSpPr>
          <p:cNvPr id="31" name="文本框 30"/>
          <p:cNvSpPr txBox="1"/>
          <p:nvPr/>
        </p:nvSpPr>
        <p:spPr>
          <a:xfrm>
            <a:off x="4702211" y="6392310"/>
            <a:ext cx="2662908" cy="400110"/>
          </a:xfrm>
          <a:prstGeom prst="rect">
            <a:avLst/>
          </a:prstGeom>
          <a:noFill/>
        </p:spPr>
        <p:txBody>
          <a:bodyPr wrap="none" rtlCol="0">
            <a:spAutoFit/>
          </a:bodyPr>
          <a:lstStyle/>
          <a:p>
            <a:r>
              <a:rPr lang="en-US" altLang="zh-CN" sz="2000" dirty="0"/>
              <a:t>Partial sum generation</a:t>
            </a:r>
            <a:endParaRPr lang="zh-CN" altLang="en-US" sz="2000" dirty="0"/>
          </a:p>
        </p:txBody>
      </p:sp>
      <p:sp>
        <p:nvSpPr>
          <p:cNvPr id="32" name="文本框 31"/>
          <p:cNvSpPr txBox="1"/>
          <p:nvPr/>
        </p:nvSpPr>
        <p:spPr>
          <a:xfrm>
            <a:off x="7365119" y="6392310"/>
            <a:ext cx="1364476" cy="400110"/>
          </a:xfrm>
          <a:prstGeom prst="rect">
            <a:avLst/>
          </a:prstGeom>
          <a:noFill/>
        </p:spPr>
        <p:txBody>
          <a:bodyPr wrap="none" rtlCol="0">
            <a:spAutoFit/>
          </a:bodyPr>
          <a:lstStyle/>
          <a:p>
            <a:r>
              <a:rPr lang="en-US" altLang="zh-CN" sz="2000" dirty="0"/>
              <a:t>Data reuse</a:t>
            </a:r>
            <a:endParaRPr lang="zh-CN" altLang="en-US" sz="2000" dirty="0"/>
          </a:p>
        </p:txBody>
      </p:sp>
      <p:cxnSp>
        <p:nvCxnSpPr>
          <p:cNvPr id="33" name="直接箭头连接符 32"/>
          <p:cNvCxnSpPr/>
          <p:nvPr/>
        </p:nvCxnSpPr>
        <p:spPr>
          <a:xfrm flipH="1">
            <a:off x="3687580" y="6073444"/>
            <a:ext cx="428093" cy="311924"/>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860181" y="6046602"/>
            <a:ext cx="0" cy="345708"/>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562538" y="6073444"/>
            <a:ext cx="382249" cy="318866"/>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2726969" y="697730"/>
            <a:ext cx="6738062"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SpGEMM and sparse patterns</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329784" y="1536491"/>
            <a:ext cx="3996607" cy="461665"/>
          </a:xfrm>
          <a:prstGeom prst="rect">
            <a:avLst/>
          </a:prstGeom>
          <a:noFill/>
        </p:spPr>
        <p:txBody>
          <a:bodyPr wrap="none" rtlCol="0">
            <a:spAutoFit/>
          </a:bodyPr>
          <a:lstStyle/>
          <a:p>
            <a:r>
              <a:rPr lang="en-US" altLang="zh-CN" sz="2400" dirty="0">
                <a:solidFill>
                  <a:srgbClr val="FF0000"/>
                </a:solidFill>
              </a:rPr>
              <a:t>Different</a:t>
            </a:r>
            <a:r>
              <a:rPr lang="en-US" altLang="zh-CN" sz="2400" dirty="0"/>
              <a:t> </a:t>
            </a:r>
            <a:r>
              <a:rPr lang="en-US" altLang="zh-CN" sz="2400" dirty="0" err="1"/>
              <a:t>SpGEMM</a:t>
            </a:r>
            <a:r>
              <a:rPr lang="en-US" altLang="zh-CN" sz="2400" dirty="0"/>
              <a:t> dataflows</a:t>
            </a:r>
            <a:endParaRPr lang="zh-CN" altLang="en-US" sz="2400" dirty="0"/>
          </a:p>
        </p:txBody>
      </p:sp>
      <p:pic>
        <p:nvPicPr>
          <p:cNvPr id="7" name="图片 6"/>
          <p:cNvPicPr>
            <a:picLocks noChangeAspect="1"/>
          </p:cNvPicPr>
          <p:nvPr/>
        </p:nvPicPr>
        <p:blipFill>
          <a:blip r:embed="rId4"/>
          <a:stretch>
            <a:fillRect/>
          </a:stretch>
        </p:blipFill>
        <p:spPr>
          <a:xfrm>
            <a:off x="329784" y="2203409"/>
            <a:ext cx="4903814" cy="4317311"/>
          </a:xfrm>
          <a:prstGeom prst="rect">
            <a:avLst/>
          </a:prstGeom>
        </p:spPr>
      </p:pic>
      <p:graphicFrame>
        <p:nvGraphicFramePr>
          <p:cNvPr id="8" name="表格 7"/>
          <p:cNvGraphicFramePr>
            <a:graphicFrameLocks noGrp="1"/>
          </p:cNvGraphicFramePr>
          <p:nvPr/>
        </p:nvGraphicFramePr>
        <p:xfrm>
          <a:off x="6061047" y="1767323"/>
          <a:ext cx="5746436" cy="1854200"/>
        </p:xfrm>
        <a:graphic>
          <a:graphicData uri="http://schemas.openxmlformats.org/drawingml/2006/table">
            <a:tbl>
              <a:tblPr firstRow="1" bandRow="1">
                <a:tableStyleId>{2D5ABB26-0587-4C30-8999-92F81FD0307C}</a:tableStyleId>
              </a:tblPr>
              <a:tblGrid>
                <a:gridCol w="1933823">
                  <a:extLst>
                    <a:ext uri="{9D8B030D-6E8A-4147-A177-3AD203B41FA5}">
                      <a16:colId xmlns:a16="http://schemas.microsoft.com/office/drawing/2014/main" val="20000"/>
                    </a:ext>
                  </a:extLst>
                </a:gridCol>
                <a:gridCol w="1270871">
                  <a:extLst>
                    <a:ext uri="{9D8B030D-6E8A-4147-A177-3AD203B41FA5}">
                      <a16:colId xmlns:a16="http://schemas.microsoft.com/office/drawing/2014/main" val="20001"/>
                    </a:ext>
                  </a:extLst>
                </a:gridCol>
                <a:gridCol w="1270871">
                  <a:extLst>
                    <a:ext uri="{9D8B030D-6E8A-4147-A177-3AD203B41FA5}">
                      <a16:colId xmlns:a16="http://schemas.microsoft.com/office/drawing/2014/main" val="20002"/>
                    </a:ext>
                  </a:extLst>
                </a:gridCol>
                <a:gridCol w="1270871">
                  <a:extLst>
                    <a:ext uri="{9D8B030D-6E8A-4147-A177-3AD203B41FA5}">
                      <a16:colId xmlns:a16="http://schemas.microsoft.com/office/drawing/2014/main" val="20003"/>
                    </a:ext>
                  </a:extLst>
                </a:gridCol>
              </a:tblGrid>
              <a:tr h="370840">
                <a:tc>
                  <a:txBody>
                    <a:bodyPr/>
                    <a:lstStyle/>
                    <a:p>
                      <a:pPr algn="ctr"/>
                      <a:endParaRPr lang="zh-CN" altLang="en-US" dirty="0"/>
                    </a:p>
                  </a:txBody>
                  <a:tcPr anchor="ctr">
                    <a:lnR w="19050" cap="flat" cmpd="sng" algn="ctr">
                      <a:solidFill>
                        <a:srgbClr val="5D6E99"/>
                      </a:solidFill>
                      <a:prstDash val="solid"/>
                      <a:round/>
                      <a:headEnd type="none" w="med" len="med"/>
                      <a:tailEnd type="none" w="med" len="med"/>
                    </a:lnR>
                    <a:lnB w="19050" cap="flat" cmpd="sng" algn="ctr">
                      <a:solidFill>
                        <a:srgbClr val="5D6E99"/>
                      </a:solidFill>
                      <a:prstDash val="solid"/>
                      <a:round/>
                      <a:headEnd type="none" w="med" len="med"/>
                      <a:tailEnd type="none" w="med" len="med"/>
                    </a:lnB>
                  </a:tcPr>
                </a:tc>
                <a:tc>
                  <a:txBody>
                    <a:bodyPr/>
                    <a:lstStyle/>
                    <a:p>
                      <a:pPr algn="ctr"/>
                      <a:r>
                        <a:rPr lang="en-US" altLang="zh-CN" dirty="0" err="1"/>
                        <a:t>InP</a:t>
                      </a:r>
                      <a:endParaRPr lang="zh-CN" altLang="en-US" dirty="0"/>
                    </a:p>
                  </a:txBody>
                  <a:tcPr anchor="ctr">
                    <a:lnL w="19050" cap="flat" cmpd="sng" algn="ctr">
                      <a:solidFill>
                        <a:srgbClr val="5D6E99"/>
                      </a:solidFill>
                      <a:prstDash val="solid"/>
                      <a:round/>
                      <a:headEnd type="none" w="med" len="med"/>
                      <a:tailEnd type="none" w="med" len="med"/>
                    </a:lnL>
                    <a:lnB w="19050" cap="flat" cmpd="sng" algn="ctr">
                      <a:solidFill>
                        <a:srgbClr val="5D6E99"/>
                      </a:solidFill>
                      <a:prstDash val="solid"/>
                      <a:round/>
                      <a:headEnd type="none" w="med" len="med"/>
                      <a:tailEnd type="none" w="med" len="med"/>
                    </a:lnB>
                  </a:tcPr>
                </a:tc>
                <a:tc>
                  <a:txBody>
                    <a:bodyPr/>
                    <a:lstStyle/>
                    <a:p>
                      <a:pPr algn="ctr"/>
                      <a:r>
                        <a:rPr lang="en-US" altLang="zh-CN" dirty="0" err="1"/>
                        <a:t>OutP</a:t>
                      </a:r>
                      <a:endParaRPr lang="zh-CN" altLang="en-US" dirty="0"/>
                    </a:p>
                  </a:txBody>
                  <a:tcPr anchor="ctr">
                    <a:lnB w="19050" cap="flat" cmpd="sng" algn="ctr">
                      <a:solidFill>
                        <a:srgbClr val="5D6E99"/>
                      </a:solidFill>
                      <a:prstDash val="solid"/>
                      <a:round/>
                      <a:headEnd type="none" w="med" len="med"/>
                      <a:tailEnd type="none" w="med" len="med"/>
                    </a:lnB>
                  </a:tcPr>
                </a:tc>
                <a:tc>
                  <a:txBody>
                    <a:bodyPr/>
                    <a:lstStyle/>
                    <a:p>
                      <a:pPr algn="ctr"/>
                      <a:r>
                        <a:rPr lang="en-US" altLang="zh-CN" dirty="0"/>
                        <a:t>ROW</a:t>
                      </a:r>
                      <a:endParaRPr lang="zh-CN" altLang="en-US" dirty="0"/>
                    </a:p>
                  </a:txBody>
                  <a:tcPr anchor="ctr">
                    <a:lnB w="19050" cap="flat" cmpd="sng" algn="ctr">
                      <a:solidFill>
                        <a:srgbClr val="5D6E99"/>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dirty="0"/>
                        <a:t>Input reuse</a:t>
                      </a:r>
                      <a:endParaRPr lang="zh-CN" altLang="en-US" dirty="0"/>
                    </a:p>
                  </a:txBody>
                  <a:tcPr anchor="ctr">
                    <a:lnR w="19050" cap="flat" cmpd="sng" algn="ctr">
                      <a:solidFill>
                        <a:srgbClr val="5D6E99"/>
                      </a:solidFill>
                      <a:prstDash val="solid"/>
                      <a:round/>
                      <a:headEnd type="none" w="med" len="med"/>
                      <a:tailEnd type="none" w="med" len="med"/>
                    </a:lnR>
                    <a:lnT w="19050" cap="flat" cmpd="sng" algn="ctr">
                      <a:solidFill>
                        <a:srgbClr val="5D6E99"/>
                      </a:solidFill>
                      <a:prstDash val="solid"/>
                      <a:round/>
                      <a:headEnd type="none" w="med" len="med"/>
                      <a:tailEnd type="none" w="med" len="med"/>
                    </a:lnT>
                  </a:tcPr>
                </a:tc>
                <a:tc>
                  <a:txBody>
                    <a:bodyPr/>
                    <a:lstStyle/>
                    <a:p>
                      <a:pPr algn="ctr"/>
                      <a:r>
                        <a:rPr lang="en-US" altLang="zh-CN" dirty="0">
                          <a:solidFill>
                            <a:srgbClr val="C00000"/>
                          </a:solidFill>
                        </a:rPr>
                        <a:t>Poor</a:t>
                      </a:r>
                      <a:endParaRPr lang="zh-CN" altLang="en-US" dirty="0">
                        <a:solidFill>
                          <a:srgbClr val="C00000"/>
                        </a:solidFill>
                      </a:endParaRPr>
                    </a:p>
                  </a:txBody>
                  <a:tcPr anchor="ctr">
                    <a:lnL w="19050" cap="flat" cmpd="sng" algn="ctr">
                      <a:solidFill>
                        <a:srgbClr val="5D6E99"/>
                      </a:solidFill>
                      <a:prstDash val="solid"/>
                      <a:round/>
                      <a:headEnd type="none" w="med" len="med"/>
                      <a:tailEnd type="none" w="med" len="med"/>
                    </a:lnL>
                    <a:lnT w="19050" cap="flat" cmpd="sng" algn="ctr">
                      <a:solidFill>
                        <a:srgbClr val="5D6E99"/>
                      </a:solidFill>
                      <a:prstDash val="solid"/>
                      <a:round/>
                      <a:headEnd type="none" w="med" len="med"/>
                      <a:tailEnd type="none" w="med" len="med"/>
                    </a:lnT>
                  </a:tcPr>
                </a:tc>
                <a:tc>
                  <a:txBody>
                    <a:bodyPr/>
                    <a:lstStyle/>
                    <a:p>
                      <a:pPr algn="ctr"/>
                      <a:r>
                        <a:rPr lang="en-US" altLang="zh-CN" dirty="0">
                          <a:solidFill>
                            <a:srgbClr val="00B050"/>
                          </a:solidFill>
                        </a:rPr>
                        <a:t>Excellent</a:t>
                      </a:r>
                      <a:endParaRPr lang="zh-CN" altLang="en-US" dirty="0">
                        <a:solidFill>
                          <a:srgbClr val="00B050"/>
                        </a:solidFill>
                      </a:endParaRPr>
                    </a:p>
                  </a:txBody>
                  <a:tcPr anchor="ctr">
                    <a:lnT w="19050" cap="flat" cmpd="sng" algn="ctr">
                      <a:solidFill>
                        <a:srgbClr val="5D6E99"/>
                      </a:solidFill>
                      <a:prstDash val="solid"/>
                      <a:round/>
                      <a:headEnd type="none" w="med" len="med"/>
                      <a:tailEnd type="none" w="med" len="med"/>
                    </a:lnT>
                  </a:tcPr>
                </a:tc>
                <a:tc>
                  <a:txBody>
                    <a:bodyPr/>
                    <a:lstStyle/>
                    <a:p>
                      <a:pPr algn="ctr"/>
                      <a:r>
                        <a:rPr lang="en-US" altLang="zh-CN" dirty="0">
                          <a:solidFill>
                            <a:srgbClr val="C00000"/>
                          </a:solidFill>
                        </a:rPr>
                        <a:t>Poor</a:t>
                      </a:r>
                      <a:endParaRPr lang="zh-CN" altLang="en-US" dirty="0">
                        <a:solidFill>
                          <a:srgbClr val="C00000"/>
                        </a:solidFill>
                      </a:endParaRPr>
                    </a:p>
                  </a:txBody>
                  <a:tcPr anchor="ctr">
                    <a:lnT w="19050" cap="flat" cmpd="sng" algn="ctr">
                      <a:solidFill>
                        <a:srgbClr val="5D6E99"/>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a:r>
                        <a:rPr lang="en-US" altLang="zh-CN" dirty="0"/>
                        <a:t>Output reuse</a:t>
                      </a:r>
                      <a:endParaRPr lang="zh-CN" altLang="en-US" dirty="0"/>
                    </a:p>
                  </a:txBody>
                  <a:tcPr anchor="ctr">
                    <a:lnR w="19050" cap="flat" cmpd="sng" algn="ctr">
                      <a:solidFill>
                        <a:srgbClr val="5D6E99"/>
                      </a:solidFill>
                      <a:prstDash val="solid"/>
                      <a:round/>
                      <a:headEnd type="none" w="med" len="med"/>
                      <a:tailEnd type="none" w="med" len="med"/>
                    </a:lnR>
                  </a:tcPr>
                </a:tc>
                <a:tc>
                  <a:txBody>
                    <a:bodyPr/>
                    <a:lstStyle/>
                    <a:p>
                      <a:pPr algn="ctr"/>
                      <a:r>
                        <a:rPr lang="en-US" altLang="zh-CN" dirty="0">
                          <a:solidFill>
                            <a:srgbClr val="00B050"/>
                          </a:solidFill>
                        </a:rPr>
                        <a:t>Excellent</a:t>
                      </a:r>
                      <a:endParaRPr lang="zh-CN" altLang="en-US" dirty="0">
                        <a:solidFill>
                          <a:srgbClr val="00B050"/>
                        </a:solidFill>
                      </a:endParaRPr>
                    </a:p>
                  </a:txBody>
                  <a:tcPr anchor="ctr">
                    <a:lnL w="19050" cap="flat" cmpd="sng" algn="ctr">
                      <a:solidFill>
                        <a:srgbClr val="5D6E99"/>
                      </a:solidFill>
                      <a:prstDash val="solid"/>
                      <a:round/>
                      <a:headEnd type="none" w="med" len="med"/>
                      <a:tailEnd type="none" w="med" len="med"/>
                    </a:lnL>
                  </a:tcPr>
                </a:tc>
                <a:tc>
                  <a:txBody>
                    <a:bodyPr/>
                    <a:lstStyle/>
                    <a:p>
                      <a:pPr algn="ctr"/>
                      <a:r>
                        <a:rPr lang="en-US" altLang="zh-CN" dirty="0">
                          <a:solidFill>
                            <a:srgbClr val="C00000"/>
                          </a:solidFill>
                        </a:rPr>
                        <a:t>Poor</a:t>
                      </a:r>
                      <a:endParaRPr lang="zh-CN" altLang="en-US" dirty="0">
                        <a:solidFill>
                          <a:srgbClr val="C00000"/>
                        </a:solidFill>
                      </a:endParaRPr>
                    </a:p>
                  </a:txBody>
                  <a:tcPr anchor="ctr"/>
                </a:tc>
                <a:tc>
                  <a:txBody>
                    <a:bodyPr/>
                    <a:lstStyle/>
                    <a:p>
                      <a:pPr algn="ctr"/>
                      <a:r>
                        <a:rPr lang="en-US" altLang="zh-CN" dirty="0">
                          <a:solidFill>
                            <a:schemeClr val="accent6">
                              <a:lumMod val="75000"/>
                            </a:schemeClr>
                          </a:solidFill>
                        </a:rPr>
                        <a:t>Good</a:t>
                      </a:r>
                      <a:endParaRPr lang="zh-CN" altLang="en-US" dirty="0">
                        <a:solidFill>
                          <a:schemeClr val="accent6">
                            <a:lumMod val="75000"/>
                          </a:schemeClr>
                        </a:solidFill>
                      </a:endParaRPr>
                    </a:p>
                  </a:txBody>
                  <a:tcPr anchor="ctr"/>
                </a:tc>
                <a:extLst>
                  <a:ext uri="{0D108BD9-81ED-4DB2-BD59-A6C34878D82A}">
                    <a16:rowId xmlns:a16="http://schemas.microsoft.com/office/drawing/2014/main" val="10002"/>
                  </a:ext>
                </a:extLst>
              </a:tr>
              <a:tr h="370840">
                <a:tc>
                  <a:txBody>
                    <a:bodyPr/>
                    <a:lstStyle/>
                    <a:p>
                      <a:pPr algn="ctr"/>
                      <a:r>
                        <a:rPr lang="en-US" altLang="zh-CN" dirty="0"/>
                        <a:t>Index intersection</a:t>
                      </a:r>
                      <a:endParaRPr lang="zh-CN" altLang="en-US" dirty="0"/>
                    </a:p>
                  </a:txBody>
                  <a:tcPr anchor="ctr">
                    <a:lnR w="19050" cap="flat" cmpd="sng" algn="ctr">
                      <a:solidFill>
                        <a:srgbClr val="5D6E99"/>
                      </a:solidFill>
                      <a:prstDash val="solid"/>
                      <a:round/>
                      <a:headEnd type="none" w="med" len="med"/>
                      <a:tailEnd type="none" w="med" len="med"/>
                    </a:lnR>
                  </a:tcPr>
                </a:tc>
                <a:tc>
                  <a:txBody>
                    <a:bodyPr/>
                    <a:lstStyle/>
                    <a:p>
                      <a:pPr algn="ctr"/>
                      <a:r>
                        <a:rPr lang="en-US" altLang="zh-CN" dirty="0">
                          <a:solidFill>
                            <a:srgbClr val="C00000"/>
                          </a:solidFill>
                        </a:rPr>
                        <a:t>Inefficient</a:t>
                      </a:r>
                      <a:endParaRPr lang="zh-CN" altLang="en-US" dirty="0">
                        <a:solidFill>
                          <a:srgbClr val="C00000"/>
                        </a:solidFill>
                      </a:endParaRPr>
                    </a:p>
                  </a:txBody>
                  <a:tcPr anchor="ctr">
                    <a:lnL w="19050" cap="flat" cmpd="sng" algn="ctr">
                      <a:solidFill>
                        <a:srgbClr val="5D6E99"/>
                      </a:solidFill>
                      <a:prstDash val="solid"/>
                      <a:round/>
                      <a:headEnd type="none" w="med" len="med"/>
                      <a:tailEnd type="none" w="med" len="med"/>
                    </a:lnL>
                  </a:tcPr>
                </a:tc>
                <a:tc>
                  <a:txBody>
                    <a:bodyPr/>
                    <a:lstStyle/>
                    <a:p>
                      <a:pPr algn="ctr"/>
                      <a:r>
                        <a:rPr lang="en-US" altLang="zh-CN" dirty="0">
                          <a:solidFill>
                            <a:srgbClr val="00B050"/>
                          </a:solidFill>
                        </a:rPr>
                        <a:t>Efficient</a:t>
                      </a:r>
                      <a:endParaRPr lang="zh-CN" altLang="en-US" dirty="0">
                        <a:solidFill>
                          <a:srgbClr val="00B050"/>
                        </a:solidFill>
                      </a:endParaRPr>
                    </a:p>
                  </a:txBody>
                  <a:tcPr anchor="ctr"/>
                </a:tc>
                <a:tc>
                  <a:txBody>
                    <a:bodyPr/>
                    <a:lstStyle/>
                    <a:p>
                      <a:pPr algn="ctr"/>
                      <a:r>
                        <a:rPr lang="en-US" altLang="zh-CN" dirty="0">
                          <a:solidFill>
                            <a:srgbClr val="00B050"/>
                          </a:solidFill>
                        </a:rPr>
                        <a:t>Efficient</a:t>
                      </a:r>
                      <a:endParaRPr lang="zh-CN" altLang="en-US" dirty="0">
                        <a:solidFill>
                          <a:srgbClr val="00B050"/>
                        </a:solidFill>
                      </a:endParaRPr>
                    </a:p>
                  </a:txBody>
                  <a:tcPr anchor="ctr"/>
                </a:tc>
                <a:extLst>
                  <a:ext uri="{0D108BD9-81ED-4DB2-BD59-A6C34878D82A}">
                    <a16:rowId xmlns:a16="http://schemas.microsoft.com/office/drawing/2014/main" val="10003"/>
                  </a:ext>
                </a:extLst>
              </a:tr>
              <a:tr h="370840">
                <a:tc>
                  <a:txBody>
                    <a:bodyPr/>
                    <a:lstStyle/>
                    <a:p>
                      <a:pPr algn="ctr"/>
                      <a:r>
                        <a:rPr lang="en-US" altLang="zh-CN" dirty="0" err="1"/>
                        <a:t>Psum</a:t>
                      </a:r>
                      <a:r>
                        <a:rPr lang="en-US" altLang="zh-CN" dirty="0"/>
                        <a:t> granularity</a:t>
                      </a:r>
                      <a:endParaRPr lang="zh-CN" altLang="en-US" dirty="0"/>
                    </a:p>
                  </a:txBody>
                  <a:tcPr anchor="ctr">
                    <a:lnR w="19050" cap="flat" cmpd="sng" algn="ctr">
                      <a:solidFill>
                        <a:srgbClr val="5D6E99"/>
                      </a:solidFill>
                      <a:prstDash val="solid"/>
                      <a:round/>
                      <a:headEnd type="none" w="med" len="med"/>
                      <a:tailEnd type="none" w="med" len="med"/>
                    </a:lnR>
                  </a:tcPr>
                </a:tc>
                <a:tc>
                  <a:txBody>
                    <a:bodyPr/>
                    <a:lstStyle/>
                    <a:p>
                      <a:pPr algn="ctr"/>
                      <a:r>
                        <a:rPr lang="en-US" altLang="zh-CN" dirty="0"/>
                        <a:t>Scalar</a:t>
                      </a:r>
                      <a:endParaRPr lang="zh-CN" altLang="en-US" dirty="0"/>
                    </a:p>
                  </a:txBody>
                  <a:tcPr anchor="ctr">
                    <a:lnL w="19050" cap="flat" cmpd="sng" algn="ctr">
                      <a:solidFill>
                        <a:srgbClr val="5D6E99"/>
                      </a:solidFill>
                      <a:prstDash val="solid"/>
                      <a:round/>
                      <a:headEnd type="none" w="med" len="med"/>
                      <a:tailEnd type="none" w="med" len="med"/>
                    </a:lnL>
                  </a:tcPr>
                </a:tc>
                <a:tc>
                  <a:txBody>
                    <a:bodyPr/>
                    <a:lstStyle/>
                    <a:p>
                      <a:pPr algn="ctr"/>
                      <a:r>
                        <a:rPr lang="en-US" altLang="zh-CN" dirty="0"/>
                        <a:t>Matrix</a:t>
                      </a:r>
                      <a:endParaRPr lang="zh-CN" altLang="en-US" dirty="0"/>
                    </a:p>
                  </a:txBody>
                  <a:tcPr anchor="ctr"/>
                </a:tc>
                <a:tc>
                  <a:txBody>
                    <a:bodyPr/>
                    <a:lstStyle/>
                    <a:p>
                      <a:pPr algn="ctr"/>
                      <a:r>
                        <a:rPr lang="en-US" altLang="zh-CN" dirty="0"/>
                        <a:t>Vector</a:t>
                      </a:r>
                      <a:endParaRPr lang="zh-CN" altLang="en-US" dirty="0"/>
                    </a:p>
                  </a:txBody>
                  <a:tcPr anchor="ctr"/>
                </a:tc>
                <a:extLst>
                  <a:ext uri="{0D108BD9-81ED-4DB2-BD59-A6C34878D82A}">
                    <a16:rowId xmlns:a16="http://schemas.microsoft.com/office/drawing/2014/main" val="10004"/>
                  </a:ext>
                </a:extLst>
              </a:tr>
            </a:tbl>
          </a:graphicData>
        </a:graphic>
      </p:graphicFrame>
      <p:cxnSp>
        <p:nvCxnSpPr>
          <p:cNvPr id="9" name="直接箭头连接符 8"/>
          <p:cNvCxnSpPr/>
          <p:nvPr/>
        </p:nvCxnSpPr>
        <p:spPr>
          <a:xfrm>
            <a:off x="5180133" y="2600424"/>
            <a:ext cx="539646" cy="0"/>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869412" y="3749879"/>
            <a:ext cx="0" cy="549315"/>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670733" y="4755732"/>
            <a:ext cx="4397358" cy="830997"/>
          </a:xfrm>
          <a:prstGeom prst="rect">
            <a:avLst/>
          </a:prstGeom>
          <a:noFill/>
        </p:spPr>
        <p:txBody>
          <a:bodyPr wrap="none" rtlCol="0">
            <a:spAutoFit/>
          </a:bodyPr>
          <a:lstStyle/>
          <a:p>
            <a:r>
              <a:rPr lang="en-US" altLang="zh-CN" sz="2400" dirty="0"/>
              <a:t>Different sparse patterns prefer </a:t>
            </a:r>
          </a:p>
          <a:p>
            <a:r>
              <a:rPr lang="en-US" altLang="zh-CN" sz="2400" dirty="0"/>
              <a:t>different dataflow schemes</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Spada: Adaptive SpGEMM Accelerator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1245152" y="1755728"/>
            <a:ext cx="9701695" cy="523220"/>
          </a:xfrm>
          <a:prstGeom prst="rect">
            <a:avLst/>
          </a:prstGeom>
          <a:noFill/>
        </p:spPr>
        <p:txBody>
          <a:bodyPr wrap="none" rtlCol="0">
            <a:spAutoFit/>
          </a:bodyPr>
          <a:lstStyle/>
          <a:p>
            <a:r>
              <a:rPr lang="en-US" altLang="zh-CN" sz="2800" b="1" dirty="0"/>
              <a:t>Adaptive hardware execution according to sparse patterns</a:t>
            </a:r>
            <a:endParaRPr lang="zh-CN" altLang="en-US" sz="2800" b="1" dirty="0"/>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56610" y="2278948"/>
            <a:ext cx="141657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78112" y="2286886"/>
            <a:ext cx="3162924"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41203" y="2286886"/>
            <a:ext cx="45992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455403"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54989" y="3032231"/>
            <a:ext cx="2819811" cy="1538883"/>
          </a:xfrm>
          <a:prstGeom prst="rect">
            <a:avLst/>
          </a:prstGeom>
          <a:solidFill>
            <a:srgbClr val="5D6E99"/>
          </a:solidFill>
          <a:ln>
            <a:noFill/>
          </a:ln>
        </p:spPr>
        <p:txBody>
          <a:bodyPr wrap="square" rtlCol="0">
            <a:spAutoFit/>
          </a:bodyPr>
          <a:lstStyle/>
          <a:p>
            <a:pPr algn="ctr"/>
            <a:r>
              <a:rPr lang="en-US" altLang="zh-CN" sz="2000" b="1" dirty="0">
                <a:solidFill>
                  <a:schemeClr val="bg1"/>
                </a:solidFill>
              </a:rPr>
              <a:t>Window-based dataflow</a:t>
            </a:r>
          </a:p>
          <a:p>
            <a:pPr algn="ctr"/>
            <a:endParaRPr lang="en-US" altLang="zh-CN" dirty="0">
              <a:solidFill>
                <a:schemeClr val="bg1"/>
              </a:solidFill>
            </a:endParaRPr>
          </a:p>
          <a:p>
            <a:pPr algn="ctr"/>
            <a:r>
              <a:rPr lang="en-US" altLang="zh-CN" dirty="0">
                <a:solidFill>
                  <a:schemeClr val="bg1"/>
                </a:solidFill>
              </a:rPr>
              <a:t>Easy to be adjusted</a:t>
            </a:r>
          </a:p>
          <a:p>
            <a:pPr algn="ctr"/>
            <a:r>
              <a:rPr lang="en-US" altLang="zh-CN" dirty="0">
                <a:solidFill>
                  <a:schemeClr val="bg1"/>
                </a:solidFill>
              </a:rPr>
              <a:t>Cover wide tradeoff space</a:t>
            </a:r>
            <a:endParaRPr lang="zh-CN" altLang="en-US" dirty="0">
              <a:solidFill>
                <a:schemeClr val="bg1"/>
              </a:solidFill>
            </a:endParaRPr>
          </a:p>
        </p:txBody>
      </p:sp>
      <p:sp>
        <p:nvSpPr>
          <p:cNvPr id="21" name="文本框 20"/>
          <p:cNvSpPr txBox="1"/>
          <p:nvPr/>
        </p:nvSpPr>
        <p:spPr>
          <a:xfrm>
            <a:off x="3787179" y="3032231"/>
            <a:ext cx="4097647" cy="1508105"/>
          </a:xfrm>
          <a:prstGeom prst="rect">
            <a:avLst/>
          </a:prstGeom>
          <a:solidFill>
            <a:srgbClr val="5D6E99"/>
          </a:solidFill>
        </p:spPr>
        <p:txBody>
          <a:bodyPr wrap="square" rtlCol="0">
            <a:spAutoFit/>
          </a:bodyPr>
          <a:lstStyle/>
          <a:p>
            <a:pPr algn="ctr"/>
            <a:r>
              <a:rPr lang="de-DE" altLang="zh-CN" sz="2000" b="1" dirty="0">
                <a:solidFill>
                  <a:schemeClr val="bg1"/>
                </a:solidFill>
              </a:rPr>
              <a:t>Mode-reconfigurable accelerator</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Efficient to execute the window-based dataflow</a:t>
            </a:r>
          </a:p>
          <a:p>
            <a:pPr algn="ctr"/>
            <a:r>
              <a:rPr lang="en-US" altLang="zh-CN" dirty="0">
                <a:solidFill>
                  <a:schemeClr val="bg1"/>
                </a:solidFill>
              </a:rPr>
              <a:t>Fast to switch among different modes</a:t>
            </a:r>
            <a:endParaRPr lang="zh-CN" altLang="en-US" dirty="0">
              <a:solidFill>
                <a:schemeClr val="bg1"/>
              </a:solidFill>
            </a:endParaRPr>
          </a:p>
        </p:txBody>
      </p:sp>
      <p:sp>
        <p:nvSpPr>
          <p:cNvPr id="22" name="文本框 21"/>
          <p:cNvSpPr txBox="1"/>
          <p:nvPr/>
        </p:nvSpPr>
        <p:spPr>
          <a:xfrm>
            <a:off x="8197205" y="3032231"/>
            <a:ext cx="3623107" cy="1538883"/>
          </a:xfrm>
          <a:prstGeom prst="rect">
            <a:avLst/>
          </a:prstGeom>
          <a:solidFill>
            <a:srgbClr val="5D6E99"/>
          </a:solidFill>
        </p:spPr>
        <p:txBody>
          <a:bodyPr wrap="none" rtlCol="0">
            <a:spAutoFit/>
          </a:bodyPr>
          <a:lstStyle/>
          <a:p>
            <a:pPr algn="ctr"/>
            <a:r>
              <a:rPr lang="en-US" altLang="zh-CN" sz="2000" b="1" dirty="0">
                <a:solidFill>
                  <a:schemeClr val="bg1"/>
                </a:solidFill>
              </a:rPr>
              <a:t>Profile-guided window shape</a:t>
            </a:r>
          </a:p>
          <a:p>
            <a:pPr algn="ctr"/>
            <a:r>
              <a:rPr lang="en-US" altLang="zh-CN" sz="2000" b="1" dirty="0">
                <a:solidFill>
                  <a:schemeClr val="bg1"/>
                </a:solidFill>
              </a:rPr>
              <a:t>adaption algorithm</a:t>
            </a:r>
          </a:p>
          <a:p>
            <a:pPr algn="ctr"/>
            <a:endParaRPr lang="en-US" altLang="zh-CN" dirty="0">
              <a:solidFill>
                <a:schemeClr val="bg1"/>
              </a:solidFill>
            </a:endParaRPr>
          </a:p>
          <a:p>
            <a:pPr algn="ctr"/>
            <a:r>
              <a:rPr lang="en-US" altLang="zh-CN" dirty="0">
                <a:solidFill>
                  <a:schemeClr val="bg1"/>
                </a:solidFill>
              </a:rPr>
              <a:t>Effective to detect sparse patterns</a:t>
            </a:r>
          </a:p>
          <a:p>
            <a:pPr algn="ctr"/>
            <a:r>
              <a:rPr lang="en-US" altLang="zh-CN" dirty="0">
                <a:solidFill>
                  <a:schemeClr val="bg1"/>
                </a:solidFill>
              </a:rPr>
              <a:t>Lightweight to track metrics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Window-based adaptive dataflow</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1245152" y="1755728"/>
            <a:ext cx="9701695" cy="523220"/>
          </a:xfrm>
          <a:prstGeom prst="rect">
            <a:avLst/>
          </a:prstGeom>
          <a:noFill/>
        </p:spPr>
        <p:txBody>
          <a:bodyPr wrap="none" rtlCol="0">
            <a:spAutoFit/>
          </a:bodyPr>
          <a:lstStyle/>
          <a:p>
            <a:r>
              <a:rPr lang="en-US" altLang="zh-CN" sz="2800" b="1" dirty="0"/>
              <a:t>Adaptive </a:t>
            </a:r>
            <a:r>
              <a:rPr lang="en-US" altLang="zh-CN" sz="2800" b="1" dirty="0">
                <a:solidFill>
                  <a:srgbClr val="A3ADC8"/>
                </a:solidFill>
              </a:rPr>
              <a:t>hardware execution according to sparse patterns</a:t>
            </a:r>
            <a:endParaRPr lang="zh-CN" altLang="en-US" sz="2800" b="1" dirty="0">
              <a:solidFill>
                <a:srgbClr val="A3ADC8"/>
              </a:solidFill>
            </a:endParaRPr>
          </a:p>
        </p:txBody>
      </p:sp>
      <p:cxnSp>
        <p:nvCxnSpPr>
          <p:cNvPr id="10" name="直接箭头连接符 9"/>
          <p:cNvCxnSpPr/>
          <p:nvPr/>
        </p:nvCxnSpPr>
        <p:spPr>
          <a:xfrm>
            <a:off x="2037645" y="2393269"/>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56610" y="2278948"/>
            <a:ext cx="1416570"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78112" y="2286886"/>
            <a:ext cx="3162924"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41203" y="2286886"/>
            <a:ext cx="4599249"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455403" y="2393268"/>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54989" y="3032231"/>
            <a:ext cx="2819811" cy="1538883"/>
          </a:xfrm>
          <a:prstGeom prst="rect">
            <a:avLst/>
          </a:prstGeom>
          <a:solidFill>
            <a:srgbClr val="5D6E99"/>
          </a:solidFill>
          <a:ln>
            <a:noFill/>
          </a:ln>
        </p:spPr>
        <p:txBody>
          <a:bodyPr wrap="square" rtlCol="0">
            <a:spAutoFit/>
          </a:bodyPr>
          <a:lstStyle/>
          <a:p>
            <a:pPr algn="ctr"/>
            <a:r>
              <a:rPr lang="en-US" altLang="zh-CN" sz="2000" b="1" dirty="0">
                <a:solidFill>
                  <a:schemeClr val="bg1"/>
                </a:solidFill>
              </a:rPr>
              <a:t>Window-based dataflow</a:t>
            </a:r>
          </a:p>
          <a:p>
            <a:pPr algn="ctr"/>
            <a:endParaRPr lang="en-US" altLang="zh-CN" dirty="0">
              <a:solidFill>
                <a:schemeClr val="bg1"/>
              </a:solidFill>
            </a:endParaRPr>
          </a:p>
          <a:p>
            <a:pPr algn="ctr"/>
            <a:r>
              <a:rPr lang="en-US" altLang="zh-CN" dirty="0">
                <a:solidFill>
                  <a:schemeClr val="bg1"/>
                </a:solidFill>
              </a:rPr>
              <a:t>Easy to be adjusted</a:t>
            </a:r>
          </a:p>
          <a:p>
            <a:pPr algn="ctr"/>
            <a:r>
              <a:rPr lang="en-US" altLang="zh-CN" dirty="0">
                <a:solidFill>
                  <a:schemeClr val="bg1"/>
                </a:solidFill>
              </a:rPr>
              <a:t>Cover wide tradeoff space</a:t>
            </a:r>
            <a:endParaRPr lang="zh-CN" altLang="en-US" dirty="0">
              <a:solidFill>
                <a:schemeClr val="bg1"/>
              </a:solidFill>
            </a:endParaRPr>
          </a:p>
        </p:txBody>
      </p:sp>
      <p:sp>
        <p:nvSpPr>
          <p:cNvPr id="21" name="文本框 20"/>
          <p:cNvSpPr txBox="1"/>
          <p:nvPr/>
        </p:nvSpPr>
        <p:spPr>
          <a:xfrm>
            <a:off x="3787179" y="3032231"/>
            <a:ext cx="4097647" cy="1508105"/>
          </a:xfrm>
          <a:prstGeom prst="rect">
            <a:avLst/>
          </a:prstGeom>
          <a:solidFill>
            <a:srgbClr val="A3ADC8"/>
          </a:solidFill>
        </p:spPr>
        <p:txBody>
          <a:bodyPr wrap="square" rtlCol="0">
            <a:spAutoFit/>
          </a:bodyPr>
          <a:lstStyle/>
          <a:p>
            <a:pPr algn="ctr"/>
            <a:r>
              <a:rPr lang="de-DE" altLang="zh-CN" sz="2000" b="1" dirty="0">
                <a:solidFill>
                  <a:schemeClr val="bg1"/>
                </a:solidFill>
              </a:rPr>
              <a:t>Mode-reconfigurable accelerator</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Efficient to execute the window-based dataflow</a:t>
            </a:r>
          </a:p>
          <a:p>
            <a:pPr algn="ctr"/>
            <a:r>
              <a:rPr lang="en-US" altLang="zh-CN" dirty="0">
                <a:solidFill>
                  <a:schemeClr val="bg1"/>
                </a:solidFill>
              </a:rPr>
              <a:t>Fast to switch among different modes</a:t>
            </a:r>
            <a:endParaRPr lang="zh-CN" altLang="en-US" dirty="0">
              <a:solidFill>
                <a:schemeClr val="bg1"/>
              </a:solidFill>
            </a:endParaRPr>
          </a:p>
        </p:txBody>
      </p:sp>
      <p:sp>
        <p:nvSpPr>
          <p:cNvPr id="22" name="文本框 21"/>
          <p:cNvSpPr txBox="1"/>
          <p:nvPr/>
        </p:nvSpPr>
        <p:spPr>
          <a:xfrm>
            <a:off x="8197205" y="3032231"/>
            <a:ext cx="3623107" cy="1538883"/>
          </a:xfrm>
          <a:prstGeom prst="rect">
            <a:avLst/>
          </a:prstGeom>
          <a:solidFill>
            <a:srgbClr val="A3ADC8"/>
          </a:solidFill>
        </p:spPr>
        <p:txBody>
          <a:bodyPr wrap="none" rtlCol="0">
            <a:spAutoFit/>
          </a:bodyPr>
          <a:lstStyle/>
          <a:p>
            <a:pPr algn="ctr"/>
            <a:r>
              <a:rPr lang="en-US" altLang="zh-CN" sz="2000" b="1" dirty="0">
                <a:solidFill>
                  <a:schemeClr val="bg1"/>
                </a:solidFill>
              </a:rPr>
              <a:t>Profile-guided window shape</a:t>
            </a:r>
          </a:p>
          <a:p>
            <a:pPr algn="ctr"/>
            <a:r>
              <a:rPr lang="en-US" altLang="zh-CN" sz="2000" b="1" dirty="0">
                <a:solidFill>
                  <a:schemeClr val="bg1"/>
                </a:solidFill>
              </a:rPr>
              <a:t>adaption algorithm</a:t>
            </a:r>
          </a:p>
          <a:p>
            <a:pPr algn="ctr"/>
            <a:endParaRPr lang="en-US" altLang="zh-CN" dirty="0">
              <a:solidFill>
                <a:schemeClr val="bg1"/>
              </a:solidFill>
            </a:endParaRPr>
          </a:p>
          <a:p>
            <a:pPr algn="ctr"/>
            <a:r>
              <a:rPr lang="en-US" altLang="zh-CN" dirty="0">
                <a:solidFill>
                  <a:schemeClr val="bg1"/>
                </a:solidFill>
              </a:rPr>
              <a:t>Effective to detect sparse patterns</a:t>
            </a:r>
          </a:p>
          <a:p>
            <a:pPr algn="ctr"/>
            <a:r>
              <a:rPr lang="en-US" altLang="zh-CN" dirty="0">
                <a:solidFill>
                  <a:schemeClr val="bg1"/>
                </a:solidFill>
              </a:rPr>
              <a:t>Lightweight to track metrics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Window-based adaptive dataflow</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7" name="图片 6"/>
          <p:cNvPicPr>
            <a:picLocks noChangeAspect="1"/>
          </p:cNvPicPr>
          <p:nvPr/>
        </p:nvPicPr>
        <p:blipFill>
          <a:blip r:embed="rId4"/>
          <a:stretch>
            <a:fillRect/>
          </a:stretch>
        </p:blipFill>
        <p:spPr>
          <a:xfrm>
            <a:off x="366403" y="2174526"/>
            <a:ext cx="5965416" cy="3476015"/>
          </a:xfrm>
          <a:prstGeom prst="rect">
            <a:avLst/>
          </a:prstGeom>
        </p:spPr>
      </p:pic>
      <p:sp>
        <p:nvSpPr>
          <p:cNvPr id="8" name="文本框 7"/>
          <p:cNvSpPr txBox="1"/>
          <p:nvPr/>
        </p:nvSpPr>
        <p:spPr>
          <a:xfrm>
            <a:off x="6790544" y="2174526"/>
            <a:ext cx="4865434" cy="33600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400" dirty="0"/>
              <a:t>Start from ROW-based</a:t>
            </a:r>
          </a:p>
          <a:p>
            <a:pPr marL="285750" indent="-285750">
              <a:lnSpc>
                <a:spcPct val="150000"/>
              </a:lnSpc>
              <a:buFont typeface="Arial" panose="020B0604020202020204" pitchFamily="34" charset="0"/>
              <a:buChar char="•"/>
            </a:pPr>
            <a:r>
              <a:rPr lang="en-US" altLang="zh-CN" sz="2400" dirty="0"/>
              <a:t>Scale to a window</a:t>
            </a:r>
          </a:p>
          <a:p>
            <a:pPr marL="285750" indent="-285750">
              <a:lnSpc>
                <a:spcPct val="150000"/>
              </a:lnSpc>
              <a:buFont typeface="Arial" panose="020B0604020202020204" pitchFamily="34" charset="0"/>
              <a:buChar char="•"/>
            </a:pPr>
            <a:r>
              <a:rPr lang="en-US" altLang="zh-CN" sz="2400" dirty="0"/>
              <a:t>Each pass the window is adjusted</a:t>
            </a:r>
          </a:p>
          <a:p>
            <a:pPr marL="285750" indent="-285750">
              <a:lnSpc>
                <a:spcPct val="150000"/>
              </a:lnSpc>
              <a:buFont typeface="Arial" panose="020B0604020202020204" pitchFamily="34" charset="0"/>
              <a:buChar char="•"/>
            </a:pPr>
            <a:r>
              <a:rPr lang="en-US" altLang="zh-CN" sz="2400" dirty="0"/>
              <a:t>Task trees:</a:t>
            </a:r>
          </a:p>
          <a:p>
            <a:pPr marL="742950" lvl="1" indent="-285750">
              <a:lnSpc>
                <a:spcPct val="150000"/>
              </a:lnSpc>
              <a:buFont typeface="Arial" panose="020B0604020202020204" pitchFamily="34" charset="0"/>
              <a:buChar char="•"/>
            </a:pPr>
            <a:r>
              <a:rPr lang="en-US" altLang="zh-CN" sz="2400" dirty="0"/>
              <a:t>Intra-window task: On MPE</a:t>
            </a:r>
          </a:p>
          <a:p>
            <a:pPr marL="742950" lvl="1" indent="-285750">
              <a:lnSpc>
                <a:spcPct val="150000"/>
              </a:lnSpc>
              <a:buFont typeface="Arial" panose="020B0604020202020204" pitchFamily="34" charset="0"/>
              <a:buChar char="•"/>
            </a:pPr>
            <a:r>
              <a:rPr lang="en-US" altLang="zh-CN" sz="2400" dirty="0"/>
              <a:t>Inter-window task: On APE</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Window-based adaptive dataflow</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矩形 3"/>
          <p:cNvSpPr/>
          <p:nvPr/>
        </p:nvSpPr>
        <p:spPr>
          <a:xfrm>
            <a:off x="4930514" y="2136098"/>
            <a:ext cx="2330971" cy="1145999"/>
          </a:xfrm>
          <a:prstGeom prst="rect">
            <a:avLst/>
          </a:prstGeom>
          <a:solidFill>
            <a:srgbClr val="5D6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Window shape</a:t>
            </a:r>
          </a:p>
          <a:p>
            <a:pPr algn="ctr"/>
            <a:r>
              <a:rPr lang="en-US" altLang="zh-CN" dirty="0"/>
              <a:t>Height × Width</a:t>
            </a:r>
            <a:endParaRPr lang="zh-CN" altLang="en-US" dirty="0"/>
          </a:p>
        </p:txBody>
      </p:sp>
      <p:sp>
        <p:nvSpPr>
          <p:cNvPr id="5" name="矩形 4"/>
          <p:cNvSpPr/>
          <p:nvPr/>
        </p:nvSpPr>
        <p:spPr>
          <a:xfrm>
            <a:off x="783889" y="2136097"/>
            <a:ext cx="947475" cy="1145999"/>
          </a:xfrm>
          <a:prstGeom prst="rect">
            <a:avLst/>
          </a:prstGeom>
          <a:solidFill>
            <a:srgbClr val="5D6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ROW</a:t>
            </a:r>
            <a:endParaRPr lang="zh-CN" altLang="en-US" dirty="0"/>
          </a:p>
        </p:txBody>
      </p:sp>
      <p:sp>
        <p:nvSpPr>
          <p:cNvPr id="6" name="矩形 5"/>
          <p:cNvSpPr/>
          <p:nvPr/>
        </p:nvSpPr>
        <p:spPr>
          <a:xfrm>
            <a:off x="10460635" y="2136096"/>
            <a:ext cx="947476" cy="1145999"/>
          </a:xfrm>
          <a:prstGeom prst="rect">
            <a:avLst/>
          </a:prstGeom>
          <a:solidFill>
            <a:srgbClr val="5D6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t>OutP</a:t>
            </a:r>
            <a:endParaRPr lang="zh-CN" altLang="en-US" dirty="0"/>
          </a:p>
        </p:txBody>
      </p:sp>
      <p:cxnSp>
        <p:nvCxnSpPr>
          <p:cNvPr id="10" name="直接箭头连接符 9"/>
          <p:cNvCxnSpPr>
            <a:stCxn id="4" idx="1"/>
            <a:endCxn id="5" idx="3"/>
          </p:cNvCxnSpPr>
          <p:nvPr/>
        </p:nvCxnSpPr>
        <p:spPr>
          <a:xfrm flipH="1" flipV="1">
            <a:off x="1731364" y="2709097"/>
            <a:ext cx="319915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3"/>
            <a:endCxn id="6" idx="1"/>
          </p:cNvCxnSpPr>
          <p:nvPr/>
        </p:nvCxnSpPr>
        <p:spPr>
          <a:xfrm flipV="1">
            <a:off x="7261485" y="2709096"/>
            <a:ext cx="3199150"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46534" y="2237931"/>
            <a:ext cx="1968809" cy="369332"/>
          </a:xfrm>
          <a:prstGeom prst="rect">
            <a:avLst/>
          </a:prstGeom>
          <a:noFill/>
        </p:spPr>
        <p:txBody>
          <a:bodyPr wrap="none" rtlCol="0">
            <a:spAutoFit/>
          </a:bodyPr>
          <a:lstStyle/>
          <a:p>
            <a:r>
              <a:rPr lang="en-US" altLang="zh-CN" dirty="0"/>
              <a:t>Height</a:t>
            </a:r>
            <a:r>
              <a:rPr lang="zh-CN" altLang="en-US" dirty="0"/>
              <a:t>↓ </a:t>
            </a:r>
            <a:r>
              <a:rPr lang="en-US" altLang="zh-CN" dirty="0"/>
              <a:t>Width</a:t>
            </a:r>
            <a:r>
              <a:rPr lang="zh-CN" altLang="en-US" dirty="0"/>
              <a:t>↑</a:t>
            </a:r>
          </a:p>
        </p:txBody>
      </p:sp>
      <p:sp>
        <p:nvSpPr>
          <p:cNvPr id="16" name="文本框 15"/>
          <p:cNvSpPr txBox="1"/>
          <p:nvPr/>
        </p:nvSpPr>
        <p:spPr>
          <a:xfrm>
            <a:off x="7876657" y="2237931"/>
            <a:ext cx="2005677" cy="369332"/>
          </a:xfrm>
          <a:prstGeom prst="rect">
            <a:avLst/>
          </a:prstGeom>
          <a:noFill/>
        </p:spPr>
        <p:txBody>
          <a:bodyPr wrap="none" rtlCol="0">
            <a:spAutoFit/>
          </a:bodyPr>
          <a:lstStyle/>
          <a:p>
            <a:r>
              <a:rPr lang="en-US" altLang="zh-CN" dirty="0"/>
              <a:t>Height</a:t>
            </a:r>
            <a:r>
              <a:rPr lang="zh-CN" altLang="en-US" dirty="0"/>
              <a:t>↑ </a:t>
            </a:r>
            <a:r>
              <a:rPr lang="en-US" altLang="zh-CN" dirty="0"/>
              <a:t>Width</a:t>
            </a:r>
            <a:r>
              <a:rPr lang="zh-CN" altLang="en-US" dirty="0"/>
              <a:t>↓</a:t>
            </a:r>
          </a:p>
        </p:txBody>
      </p:sp>
      <p:sp>
        <p:nvSpPr>
          <p:cNvPr id="17" name="文本框 16"/>
          <p:cNvSpPr txBox="1"/>
          <p:nvPr/>
        </p:nvSpPr>
        <p:spPr>
          <a:xfrm>
            <a:off x="1719762" y="3478850"/>
            <a:ext cx="3185487"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Less </a:t>
            </a:r>
            <a:r>
              <a:rPr lang="en-US" altLang="zh-CN" dirty="0" err="1"/>
              <a:t>psum</a:t>
            </a:r>
            <a:r>
              <a:rPr lang="en-US" altLang="zh-CN" dirty="0"/>
              <a:t> produced	</a:t>
            </a:r>
            <a:r>
              <a:rPr lang="zh-CN" altLang="en-US" dirty="0">
                <a:solidFill>
                  <a:srgbClr val="00B050"/>
                </a:solidFill>
              </a:rPr>
              <a:t>√</a:t>
            </a:r>
            <a:endParaRPr lang="en-US" altLang="zh-CN" dirty="0">
              <a:solidFill>
                <a:srgbClr val="00B050"/>
              </a:solidFill>
            </a:endParaRPr>
          </a:p>
          <a:p>
            <a:pPr marL="285750" indent="-285750">
              <a:buFont typeface="Arial" panose="020B0604020202020204" pitchFamily="34" charset="0"/>
              <a:buChar char="•"/>
            </a:pPr>
            <a:r>
              <a:rPr lang="en-US" altLang="zh-CN" dirty="0"/>
              <a:t>Less matching indices	</a:t>
            </a:r>
            <a:r>
              <a:rPr lang="en-US" altLang="zh-CN" dirty="0">
                <a:solidFill>
                  <a:srgbClr val="C00000"/>
                </a:solidFill>
              </a:rPr>
              <a:t>×</a:t>
            </a:r>
            <a:endParaRPr lang="zh-CN" altLang="en-US" dirty="0">
              <a:solidFill>
                <a:srgbClr val="C00000"/>
              </a:solidFill>
            </a:endParaRPr>
          </a:p>
        </p:txBody>
      </p:sp>
      <p:sp>
        <p:nvSpPr>
          <p:cNvPr id="18" name="文本框 17"/>
          <p:cNvSpPr txBox="1"/>
          <p:nvPr/>
        </p:nvSpPr>
        <p:spPr>
          <a:xfrm>
            <a:off x="7286751" y="3478850"/>
            <a:ext cx="3248005"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More </a:t>
            </a:r>
            <a:r>
              <a:rPr lang="en-US" altLang="zh-CN" dirty="0" err="1"/>
              <a:t>psun</a:t>
            </a:r>
            <a:r>
              <a:rPr lang="en-US" altLang="zh-CN" dirty="0"/>
              <a:t> produced	</a:t>
            </a:r>
            <a:r>
              <a:rPr lang="en-US" altLang="zh-CN" dirty="0">
                <a:solidFill>
                  <a:srgbClr val="C00000"/>
                </a:solidFill>
              </a:rPr>
              <a:t> ×</a:t>
            </a:r>
            <a:endParaRPr lang="en-US" altLang="zh-CN" dirty="0">
              <a:solidFill>
                <a:srgbClr val="00B050"/>
              </a:solidFill>
            </a:endParaRPr>
          </a:p>
          <a:p>
            <a:pPr marL="285750" indent="-285750">
              <a:buFont typeface="Arial" panose="020B0604020202020204" pitchFamily="34" charset="0"/>
              <a:buChar char="•"/>
            </a:pPr>
            <a:r>
              <a:rPr lang="en-US" altLang="zh-CN" dirty="0"/>
              <a:t>More matching indices	</a:t>
            </a:r>
            <a:r>
              <a:rPr lang="zh-CN" altLang="en-US" dirty="0">
                <a:solidFill>
                  <a:srgbClr val="00B050"/>
                </a:solidFill>
              </a:rPr>
              <a:t> √</a:t>
            </a:r>
            <a:endParaRPr lang="zh-CN" altLang="en-US" dirty="0">
              <a:solidFill>
                <a:srgbClr val="C00000"/>
              </a:solidFill>
            </a:endParaRPr>
          </a:p>
        </p:txBody>
      </p:sp>
      <p:cxnSp>
        <p:nvCxnSpPr>
          <p:cNvPr id="19" name="直接箭头连接符 18"/>
          <p:cNvCxnSpPr/>
          <p:nvPr/>
        </p:nvCxnSpPr>
        <p:spPr>
          <a:xfrm>
            <a:off x="3087974" y="4321935"/>
            <a:ext cx="0" cy="655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846070" y="4321935"/>
            <a:ext cx="0" cy="655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025022" y="5173811"/>
            <a:ext cx="2125903" cy="1415772"/>
          </a:xfrm>
          <a:prstGeom prst="rect">
            <a:avLst/>
          </a:prstGeom>
          <a:noFill/>
        </p:spPr>
        <p:txBody>
          <a:bodyPr wrap="none" rtlCol="0">
            <a:spAutoFit/>
          </a:bodyPr>
          <a:lstStyle/>
          <a:p>
            <a:pPr algn="ctr"/>
            <a:r>
              <a:rPr lang="en-US" altLang="zh-CN" dirty="0"/>
              <a:t>Input reuse (B) </a:t>
            </a:r>
            <a:r>
              <a:rPr lang="zh-CN" altLang="en-US" dirty="0"/>
              <a:t>↓</a:t>
            </a:r>
            <a:endParaRPr lang="en-US" altLang="zh-CN" dirty="0"/>
          </a:p>
          <a:p>
            <a:pPr algn="ctr"/>
            <a:r>
              <a:rPr lang="en-US" altLang="zh-CN" dirty="0"/>
              <a:t>Output reuse (C) </a:t>
            </a:r>
            <a:r>
              <a:rPr lang="zh-CN" altLang="en-US" dirty="0"/>
              <a:t>↑</a:t>
            </a:r>
            <a:endParaRPr lang="en-US" altLang="zh-CN" dirty="0"/>
          </a:p>
          <a:p>
            <a:pPr algn="ctr"/>
            <a:r>
              <a:rPr lang="en-US" altLang="zh-CN" dirty="0"/>
              <a:t>Tasks:</a:t>
            </a:r>
          </a:p>
          <a:p>
            <a:pPr algn="ctr"/>
            <a:r>
              <a:rPr lang="en-US" altLang="zh-CN" sz="1600" dirty="0"/>
              <a:t>Intra-window </a:t>
            </a:r>
            <a:r>
              <a:rPr lang="zh-CN" altLang="en-US" sz="1600" dirty="0"/>
              <a:t>↓</a:t>
            </a:r>
            <a:endParaRPr lang="en-US" altLang="zh-CN" sz="1600" dirty="0"/>
          </a:p>
          <a:p>
            <a:pPr algn="ctr"/>
            <a:r>
              <a:rPr lang="en-US" altLang="zh-CN" sz="1600" dirty="0"/>
              <a:t>Inter-window </a:t>
            </a:r>
            <a:r>
              <a:rPr lang="zh-CN" altLang="en-US" sz="1600" dirty="0"/>
              <a:t>↑</a:t>
            </a:r>
          </a:p>
        </p:txBody>
      </p:sp>
      <p:sp>
        <p:nvSpPr>
          <p:cNvPr id="24" name="文本框 23"/>
          <p:cNvSpPr txBox="1"/>
          <p:nvPr/>
        </p:nvSpPr>
        <p:spPr>
          <a:xfrm>
            <a:off x="7783118" y="5173811"/>
            <a:ext cx="2125903" cy="1415772"/>
          </a:xfrm>
          <a:prstGeom prst="rect">
            <a:avLst/>
          </a:prstGeom>
          <a:noFill/>
        </p:spPr>
        <p:txBody>
          <a:bodyPr wrap="none" rtlCol="0">
            <a:spAutoFit/>
          </a:bodyPr>
          <a:lstStyle/>
          <a:p>
            <a:pPr algn="ctr"/>
            <a:r>
              <a:rPr lang="en-US" altLang="zh-CN" dirty="0"/>
              <a:t>Input reuse (B)</a:t>
            </a:r>
            <a:r>
              <a:rPr lang="zh-CN" altLang="en-US" dirty="0"/>
              <a:t> ↑</a:t>
            </a:r>
            <a:endParaRPr lang="en-US" altLang="zh-CN" dirty="0"/>
          </a:p>
          <a:p>
            <a:pPr algn="ctr"/>
            <a:r>
              <a:rPr lang="en-US" altLang="zh-CN" dirty="0"/>
              <a:t>Output reuse (C) </a:t>
            </a:r>
            <a:r>
              <a:rPr lang="zh-CN" altLang="en-US" dirty="0"/>
              <a:t>↓</a:t>
            </a:r>
            <a:endParaRPr lang="en-US" altLang="zh-CN" dirty="0"/>
          </a:p>
          <a:p>
            <a:pPr algn="ctr"/>
            <a:r>
              <a:rPr lang="en-US" altLang="zh-CN" dirty="0"/>
              <a:t>Tasks:</a:t>
            </a:r>
          </a:p>
          <a:p>
            <a:pPr algn="ctr"/>
            <a:r>
              <a:rPr lang="en-US" altLang="zh-CN" sz="1600" dirty="0"/>
              <a:t>Intra-window </a:t>
            </a:r>
            <a:r>
              <a:rPr lang="zh-CN" altLang="en-US" sz="1600" dirty="0"/>
              <a:t>↑</a:t>
            </a:r>
            <a:endParaRPr lang="en-US" altLang="zh-CN" sz="1600" dirty="0"/>
          </a:p>
          <a:p>
            <a:pPr algn="ctr"/>
            <a:r>
              <a:rPr lang="en-US" altLang="zh-CN" sz="1600" dirty="0"/>
              <a:t>Inter-window</a:t>
            </a:r>
            <a:r>
              <a:rPr lang="zh-CN" altLang="en-US" sz="1600" dirty="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68802" y="1371897"/>
            <a:ext cx="7213068" cy="4719576"/>
          </a:xfrm>
          <a:prstGeom prst="rect">
            <a:avLst/>
          </a:prstGeom>
          <a:blipFill>
            <a:blip r:embed="rId2"/>
            <a:stretch>
              <a:fillRect t="-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515937" y="1939927"/>
            <a:ext cx="4884323" cy="3583516"/>
          </a:xfrm>
          <a:prstGeom prst="rect">
            <a:avLst/>
          </a:prstGeom>
          <a:solidFill>
            <a:srgbClr val="5D6E9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1149464" y="2555961"/>
            <a:ext cx="577632" cy="5776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D6E99"/>
                </a:solidFill>
                <a:latin typeface="思源宋体 Heavy" panose="02020900000000000000" pitchFamily="18" charset="-122"/>
                <a:ea typeface="思源宋体 Heavy" panose="02020900000000000000" pitchFamily="18" charset="-122"/>
              </a:rPr>
              <a:t>w</a:t>
            </a:r>
            <a:endParaRPr lang="zh-CN" altLang="en-US" sz="2800" dirty="0">
              <a:solidFill>
                <a:srgbClr val="5D6E99"/>
              </a:solidFill>
              <a:latin typeface="思源宋体 Heavy" panose="02020900000000000000" pitchFamily="18" charset="-122"/>
              <a:ea typeface="思源宋体 Heavy" panose="02020900000000000000" pitchFamily="18" charset="-122"/>
            </a:endParaRPr>
          </a:p>
        </p:txBody>
      </p:sp>
      <p:sp>
        <p:nvSpPr>
          <p:cNvPr id="6" name="椭圆 5"/>
          <p:cNvSpPr/>
          <p:nvPr/>
        </p:nvSpPr>
        <p:spPr>
          <a:xfrm>
            <a:off x="1800718" y="2555961"/>
            <a:ext cx="577632" cy="5776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D6E99"/>
                </a:solidFill>
                <a:latin typeface="思源宋体 Heavy" panose="02020900000000000000" pitchFamily="18" charset="-122"/>
                <a:ea typeface="思源宋体 Heavy" panose="02020900000000000000" pitchFamily="18" charset="-122"/>
              </a:rPr>
              <a:t>o</a:t>
            </a:r>
            <a:endParaRPr lang="zh-CN" altLang="en-US" sz="2800" dirty="0">
              <a:solidFill>
                <a:srgbClr val="5D6E99"/>
              </a:solidFill>
              <a:latin typeface="思源宋体 Heavy" panose="02020900000000000000" pitchFamily="18" charset="-122"/>
              <a:ea typeface="思源宋体 Heavy" panose="02020900000000000000" pitchFamily="18" charset="-122"/>
            </a:endParaRPr>
          </a:p>
        </p:txBody>
      </p:sp>
      <p:sp>
        <p:nvSpPr>
          <p:cNvPr id="7" name="椭圆 6"/>
          <p:cNvSpPr/>
          <p:nvPr/>
        </p:nvSpPr>
        <p:spPr>
          <a:xfrm>
            <a:off x="2447756" y="2557949"/>
            <a:ext cx="577632" cy="5776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D6E99"/>
                </a:solidFill>
                <a:latin typeface="思源宋体 Heavy" panose="02020900000000000000" pitchFamily="18" charset="-122"/>
                <a:ea typeface="思源宋体 Heavy" panose="02020900000000000000" pitchFamily="18" charset="-122"/>
              </a:rPr>
              <a:t>w</a:t>
            </a:r>
            <a:endParaRPr lang="zh-CN" altLang="en-US" sz="2800" dirty="0">
              <a:solidFill>
                <a:srgbClr val="5D6E99"/>
              </a:solidFill>
              <a:latin typeface="思源宋体 Heavy" panose="02020900000000000000" pitchFamily="18" charset="-122"/>
              <a:ea typeface="思源宋体 Heavy" panose="02020900000000000000" pitchFamily="18" charset="-122"/>
            </a:endParaRPr>
          </a:p>
        </p:txBody>
      </p:sp>
      <p:sp>
        <p:nvSpPr>
          <p:cNvPr id="9" name="矩形 8"/>
          <p:cNvSpPr/>
          <p:nvPr/>
        </p:nvSpPr>
        <p:spPr>
          <a:xfrm>
            <a:off x="856798" y="3385257"/>
            <a:ext cx="4337179" cy="1614801"/>
          </a:xfrm>
          <a:prstGeom prst="rect">
            <a:avLst/>
          </a:prstGeom>
        </p:spPr>
        <p:txBody>
          <a:bodyPr wrap="square">
            <a:spAutoFit/>
          </a:bodyPr>
          <a:lstStyle/>
          <a:p>
            <a:pPr algn="ctr">
              <a:lnSpc>
                <a:spcPct val="130000"/>
              </a:lnSpc>
            </a:pPr>
            <a:r>
              <a:rPr lang="en-US" altLang="zh-CN" sz="4000" b="1" dirty="0">
                <a:solidFill>
                  <a:schemeClr val="bg1"/>
                </a:solidFill>
                <a:latin typeface="微软雅黑" panose="020B0503020204020204" pitchFamily="34" charset="-122"/>
                <a:ea typeface="微软雅黑" panose="020B0503020204020204" pitchFamily="34" charset="-122"/>
                <a:cs typeface="+mn-ea"/>
                <a:sym typeface="+mn-lt"/>
              </a:rPr>
              <a:t>Intro &amp; background</a:t>
            </a:r>
            <a:endParaRPr lang="zh-CN" altLang="en-US" sz="4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Mode-reconfigurable accelerator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1245152" y="1755728"/>
            <a:ext cx="9701695" cy="523220"/>
          </a:xfrm>
          <a:prstGeom prst="rect">
            <a:avLst/>
          </a:prstGeom>
          <a:noFill/>
        </p:spPr>
        <p:txBody>
          <a:bodyPr wrap="none" rtlCol="0">
            <a:spAutoFit/>
          </a:bodyPr>
          <a:lstStyle/>
          <a:p>
            <a:r>
              <a:rPr lang="en-US" altLang="zh-CN" sz="2800" b="1" dirty="0">
                <a:solidFill>
                  <a:srgbClr val="A3ADC8"/>
                </a:solidFill>
              </a:rPr>
              <a:t>Adaptive</a:t>
            </a:r>
            <a:r>
              <a:rPr lang="en-US" altLang="zh-CN" sz="2800" b="1" dirty="0"/>
              <a:t> hardware execution </a:t>
            </a:r>
            <a:r>
              <a:rPr lang="en-US" altLang="zh-CN" sz="2800" b="1" dirty="0">
                <a:solidFill>
                  <a:srgbClr val="A3ADC8"/>
                </a:solidFill>
              </a:rPr>
              <a:t>according to sparse patterns</a:t>
            </a:r>
            <a:endParaRPr lang="zh-CN" altLang="en-US" sz="2800" b="1" dirty="0">
              <a:solidFill>
                <a:srgbClr val="A3ADC8"/>
              </a:solidFill>
            </a:endParaRPr>
          </a:p>
        </p:txBody>
      </p:sp>
      <p:cxnSp>
        <p:nvCxnSpPr>
          <p:cNvPr id="10" name="直接箭头连接符 9"/>
          <p:cNvCxnSpPr/>
          <p:nvPr/>
        </p:nvCxnSpPr>
        <p:spPr>
          <a:xfrm>
            <a:off x="2037645" y="2393269"/>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56610" y="2278948"/>
            <a:ext cx="1416570"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78112" y="2286886"/>
            <a:ext cx="3162924"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41203" y="2286886"/>
            <a:ext cx="4599249"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455403"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54989" y="3032231"/>
            <a:ext cx="2819811" cy="1538883"/>
          </a:xfrm>
          <a:prstGeom prst="rect">
            <a:avLst/>
          </a:prstGeom>
          <a:solidFill>
            <a:srgbClr val="A3ADC8"/>
          </a:solidFill>
          <a:ln>
            <a:noFill/>
          </a:ln>
        </p:spPr>
        <p:txBody>
          <a:bodyPr wrap="square" rtlCol="0">
            <a:spAutoFit/>
          </a:bodyPr>
          <a:lstStyle/>
          <a:p>
            <a:pPr algn="ctr"/>
            <a:r>
              <a:rPr lang="en-US" altLang="zh-CN" sz="2000" b="1" dirty="0">
                <a:solidFill>
                  <a:schemeClr val="bg1"/>
                </a:solidFill>
              </a:rPr>
              <a:t>Window-based dataflow</a:t>
            </a:r>
          </a:p>
          <a:p>
            <a:pPr algn="ctr"/>
            <a:endParaRPr lang="en-US" altLang="zh-CN" dirty="0">
              <a:solidFill>
                <a:schemeClr val="bg1"/>
              </a:solidFill>
            </a:endParaRPr>
          </a:p>
          <a:p>
            <a:pPr algn="ctr"/>
            <a:r>
              <a:rPr lang="en-US" altLang="zh-CN" dirty="0">
                <a:solidFill>
                  <a:schemeClr val="bg1"/>
                </a:solidFill>
              </a:rPr>
              <a:t>Easy to be adjusted</a:t>
            </a:r>
          </a:p>
          <a:p>
            <a:pPr algn="ctr"/>
            <a:r>
              <a:rPr lang="en-US" altLang="zh-CN" dirty="0">
                <a:solidFill>
                  <a:schemeClr val="bg1"/>
                </a:solidFill>
              </a:rPr>
              <a:t>Cover wide tradeoff space</a:t>
            </a:r>
            <a:endParaRPr lang="zh-CN" altLang="en-US" dirty="0">
              <a:solidFill>
                <a:schemeClr val="bg1"/>
              </a:solidFill>
            </a:endParaRPr>
          </a:p>
        </p:txBody>
      </p:sp>
      <p:sp>
        <p:nvSpPr>
          <p:cNvPr id="21" name="文本框 20"/>
          <p:cNvSpPr txBox="1"/>
          <p:nvPr/>
        </p:nvSpPr>
        <p:spPr>
          <a:xfrm>
            <a:off x="3787179" y="3032231"/>
            <a:ext cx="4097647" cy="1508105"/>
          </a:xfrm>
          <a:prstGeom prst="rect">
            <a:avLst/>
          </a:prstGeom>
          <a:solidFill>
            <a:srgbClr val="5D6E99"/>
          </a:solidFill>
        </p:spPr>
        <p:txBody>
          <a:bodyPr wrap="square" rtlCol="0">
            <a:spAutoFit/>
          </a:bodyPr>
          <a:lstStyle/>
          <a:p>
            <a:pPr algn="ctr"/>
            <a:r>
              <a:rPr lang="de-DE" altLang="zh-CN" sz="2000" b="1" dirty="0">
                <a:solidFill>
                  <a:schemeClr val="bg1"/>
                </a:solidFill>
              </a:rPr>
              <a:t>Mode-reconfigurable accelerator</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Efficient to execute the window-based dataflow</a:t>
            </a:r>
          </a:p>
          <a:p>
            <a:pPr algn="ctr"/>
            <a:r>
              <a:rPr lang="en-US" altLang="zh-CN" dirty="0">
                <a:solidFill>
                  <a:schemeClr val="bg1"/>
                </a:solidFill>
              </a:rPr>
              <a:t>Fast to switch among different modes</a:t>
            </a:r>
            <a:endParaRPr lang="zh-CN" altLang="en-US" dirty="0">
              <a:solidFill>
                <a:schemeClr val="bg1"/>
              </a:solidFill>
            </a:endParaRPr>
          </a:p>
        </p:txBody>
      </p:sp>
      <p:sp>
        <p:nvSpPr>
          <p:cNvPr id="22" name="文本框 21"/>
          <p:cNvSpPr txBox="1"/>
          <p:nvPr/>
        </p:nvSpPr>
        <p:spPr>
          <a:xfrm>
            <a:off x="8197205" y="3032231"/>
            <a:ext cx="3623107" cy="1538883"/>
          </a:xfrm>
          <a:prstGeom prst="rect">
            <a:avLst/>
          </a:prstGeom>
          <a:solidFill>
            <a:srgbClr val="A3ADC8"/>
          </a:solidFill>
        </p:spPr>
        <p:txBody>
          <a:bodyPr wrap="none" rtlCol="0">
            <a:spAutoFit/>
          </a:bodyPr>
          <a:lstStyle/>
          <a:p>
            <a:pPr algn="ctr"/>
            <a:r>
              <a:rPr lang="en-US" altLang="zh-CN" sz="2000" b="1" dirty="0">
                <a:solidFill>
                  <a:schemeClr val="bg1"/>
                </a:solidFill>
              </a:rPr>
              <a:t>Profile-guided window shape</a:t>
            </a:r>
          </a:p>
          <a:p>
            <a:pPr algn="ctr"/>
            <a:r>
              <a:rPr lang="en-US" altLang="zh-CN" sz="2000" b="1" dirty="0">
                <a:solidFill>
                  <a:schemeClr val="bg1"/>
                </a:solidFill>
              </a:rPr>
              <a:t>adaption algorithm</a:t>
            </a:r>
          </a:p>
          <a:p>
            <a:pPr algn="ctr"/>
            <a:endParaRPr lang="en-US" altLang="zh-CN" dirty="0">
              <a:solidFill>
                <a:schemeClr val="bg1"/>
              </a:solidFill>
            </a:endParaRPr>
          </a:p>
          <a:p>
            <a:pPr algn="ctr"/>
            <a:r>
              <a:rPr lang="en-US" altLang="zh-CN" dirty="0">
                <a:solidFill>
                  <a:schemeClr val="bg1"/>
                </a:solidFill>
              </a:rPr>
              <a:t>Effective to detect sparse patterns</a:t>
            </a:r>
          </a:p>
          <a:p>
            <a:pPr algn="ctr"/>
            <a:r>
              <a:rPr lang="en-US" altLang="zh-CN" dirty="0">
                <a:solidFill>
                  <a:schemeClr val="bg1"/>
                </a:solidFill>
              </a:rPr>
              <a:t>Lightweight to track metrics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Mode-reconfigurable accelerator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7" name="图片 6"/>
          <p:cNvPicPr>
            <a:picLocks noChangeAspect="1"/>
          </p:cNvPicPr>
          <p:nvPr/>
        </p:nvPicPr>
        <p:blipFill>
          <a:blip r:embed="rId4"/>
          <a:stretch>
            <a:fillRect/>
          </a:stretch>
        </p:blipFill>
        <p:spPr>
          <a:xfrm>
            <a:off x="327084" y="2455324"/>
            <a:ext cx="5533097" cy="3188474"/>
          </a:xfrm>
          <a:prstGeom prst="rect">
            <a:avLst/>
          </a:prstGeom>
        </p:spPr>
      </p:pic>
      <p:sp>
        <p:nvSpPr>
          <p:cNvPr id="8" name="文本框 7"/>
          <p:cNvSpPr txBox="1"/>
          <p:nvPr/>
        </p:nvSpPr>
        <p:spPr>
          <a:xfrm>
            <a:off x="6414266" y="1883769"/>
            <a:ext cx="5181227" cy="4500527"/>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de-DE" altLang="zh-CN" sz="2000" b="1" dirty="0"/>
              <a:t>Mutiplication Processing Element (MPE):</a:t>
            </a:r>
          </a:p>
          <a:p>
            <a:pPr marL="742950" lvl="1" indent="-285750">
              <a:lnSpc>
                <a:spcPct val="120000"/>
              </a:lnSpc>
              <a:buFont typeface="Arial" panose="020B0604020202020204" pitchFamily="34" charset="0"/>
              <a:buChar char="•"/>
            </a:pPr>
            <a:r>
              <a:rPr lang="de-DE" altLang="zh-CN" sz="2000" dirty="0"/>
              <a:t>Intra-window task</a:t>
            </a:r>
          </a:p>
          <a:p>
            <a:pPr marL="742950" lvl="1" indent="-285750">
              <a:lnSpc>
                <a:spcPct val="120000"/>
              </a:lnSpc>
              <a:buFont typeface="Arial" panose="020B0604020202020204" pitchFamily="34" charset="0"/>
              <a:buChar char="•"/>
            </a:pPr>
            <a:r>
              <a:rPr lang="de-DE" altLang="zh-CN" sz="2000" dirty="0"/>
              <a:t>Scalar-Vector multiplication</a:t>
            </a:r>
          </a:p>
          <a:p>
            <a:pPr marL="285750" indent="-285750">
              <a:lnSpc>
                <a:spcPct val="120000"/>
              </a:lnSpc>
              <a:buFont typeface="Arial" panose="020B0604020202020204" pitchFamily="34" charset="0"/>
              <a:buChar char="•"/>
            </a:pPr>
            <a:r>
              <a:rPr lang="de-DE" altLang="zh-CN" sz="2000" b="1" dirty="0"/>
              <a:t>Addition Processing Element (APE):</a:t>
            </a:r>
          </a:p>
          <a:p>
            <a:pPr marL="742950" lvl="1" indent="-285750">
              <a:lnSpc>
                <a:spcPct val="120000"/>
              </a:lnSpc>
              <a:buFont typeface="Arial" panose="020B0604020202020204" pitchFamily="34" charset="0"/>
              <a:buChar char="•"/>
            </a:pPr>
            <a:r>
              <a:rPr lang="de-DE" altLang="zh-CN" sz="2000" dirty="0"/>
              <a:t>Inter-window task</a:t>
            </a:r>
          </a:p>
          <a:p>
            <a:pPr marL="742950" lvl="1" indent="-285750">
              <a:lnSpc>
                <a:spcPct val="120000"/>
              </a:lnSpc>
              <a:buFont typeface="Arial" panose="020B0604020202020204" pitchFamily="34" charset="0"/>
              <a:buChar char="•"/>
            </a:pPr>
            <a:r>
              <a:rPr lang="de-DE" altLang="zh-CN" sz="2000" dirty="0"/>
              <a:t>Partial sum (psum) intersection tree</a:t>
            </a:r>
          </a:p>
          <a:p>
            <a:pPr marL="285750" indent="-285750">
              <a:lnSpc>
                <a:spcPct val="120000"/>
              </a:lnSpc>
              <a:buFont typeface="Arial" panose="020B0604020202020204" pitchFamily="34" charset="0"/>
              <a:buChar char="•"/>
            </a:pPr>
            <a:r>
              <a:rPr lang="de-DE" altLang="zh-CN" sz="2000" b="1" dirty="0"/>
              <a:t>Scheduler:</a:t>
            </a:r>
          </a:p>
          <a:p>
            <a:pPr marL="742950" lvl="1" indent="-285750">
              <a:lnSpc>
                <a:spcPct val="120000"/>
              </a:lnSpc>
              <a:buFont typeface="Arial" panose="020B0604020202020204" pitchFamily="34" charset="0"/>
              <a:buChar char="•"/>
            </a:pPr>
            <a:r>
              <a:rPr lang="de-DE" altLang="zh-CN" sz="2000" dirty="0"/>
              <a:t>Arrange tasks</a:t>
            </a:r>
          </a:p>
          <a:p>
            <a:pPr marL="742950" lvl="1" indent="-285750">
              <a:lnSpc>
                <a:spcPct val="120000"/>
              </a:lnSpc>
              <a:buFont typeface="Arial" panose="020B0604020202020204" pitchFamily="34" charset="0"/>
              <a:buChar char="•"/>
            </a:pPr>
            <a:r>
              <a:rPr lang="de-DE" altLang="zh-CN" sz="2000" dirty="0"/>
              <a:t>Track psums</a:t>
            </a:r>
          </a:p>
          <a:p>
            <a:pPr marL="742950" lvl="1" indent="-285750">
              <a:lnSpc>
                <a:spcPct val="120000"/>
              </a:lnSpc>
              <a:buFont typeface="Arial" panose="020B0604020202020204" pitchFamily="34" charset="0"/>
              <a:buChar char="•"/>
            </a:pPr>
            <a:r>
              <a:rPr lang="de-DE" altLang="zh-CN" sz="2000" dirty="0"/>
              <a:t>Adjust window shapes</a:t>
            </a:r>
          </a:p>
          <a:p>
            <a:pPr marL="285750" indent="-285750">
              <a:lnSpc>
                <a:spcPct val="120000"/>
              </a:lnSpc>
              <a:buFont typeface="Arial" panose="020B0604020202020204" pitchFamily="34" charset="0"/>
              <a:buChar char="•"/>
            </a:pPr>
            <a:r>
              <a:rPr lang="de-DE" altLang="zh-CN" sz="2000" b="1" dirty="0"/>
              <a:t>Global Cache:</a:t>
            </a:r>
          </a:p>
          <a:p>
            <a:pPr marL="742950" lvl="1" indent="-285750">
              <a:lnSpc>
                <a:spcPct val="120000"/>
              </a:lnSpc>
              <a:buFont typeface="Arial" panose="020B0604020202020204" pitchFamily="34" charset="0"/>
              <a:buChar char="•"/>
            </a:pPr>
            <a:r>
              <a:rPr lang="de-DE" altLang="zh-CN" sz="2000" dirty="0"/>
              <a:t>Cache B rows and psums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6219394" y="4306577"/>
            <a:ext cx="4181558" cy="2436571"/>
          </a:xfrm>
          <a:prstGeom prst="rect">
            <a:avLst/>
          </a:prstGeom>
        </p:spPr>
      </p:pic>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Mode-reconfigurable accelerator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8" name="文本框 7"/>
          <p:cNvSpPr txBox="1"/>
          <p:nvPr/>
        </p:nvSpPr>
        <p:spPr>
          <a:xfrm>
            <a:off x="6096000" y="1636432"/>
            <a:ext cx="5181227" cy="2730106"/>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de-DE" altLang="zh-CN" b="1" dirty="0"/>
              <a:t>Mutiplication Processing Element (MPE):</a:t>
            </a:r>
          </a:p>
          <a:p>
            <a:pPr marL="742950" lvl="1" indent="-285750">
              <a:lnSpc>
                <a:spcPct val="120000"/>
              </a:lnSpc>
              <a:buFont typeface="Arial" panose="020B0604020202020204" pitchFamily="34" charset="0"/>
              <a:buChar char="•"/>
            </a:pPr>
            <a:r>
              <a:rPr lang="de-DE" altLang="zh-CN" dirty="0"/>
              <a:t>Intra-window task</a:t>
            </a:r>
          </a:p>
          <a:p>
            <a:pPr marL="742950" lvl="1" indent="-285750">
              <a:lnSpc>
                <a:spcPct val="120000"/>
              </a:lnSpc>
              <a:buFont typeface="Arial" panose="020B0604020202020204" pitchFamily="34" charset="0"/>
              <a:buChar char="•"/>
            </a:pPr>
            <a:r>
              <a:rPr lang="de-DE" altLang="zh-CN" dirty="0"/>
              <a:t>Scalar-Vector multiplication</a:t>
            </a:r>
          </a:p>
          <a:p>
            <a:pPr marL="285750" indent="-285750">
              <a:lnSpc>
                <a:spcPct val="120000"/>
              </a:lnSpc>
              <a:buFont typeface="Arial" panose="020B0604020202020204" pitchFamily="34" charset="0"/>
              <a:buChar char="•"/>
            </a:pPr>
            <a:r>
              <a:rPr lang="en-US" altLang="zh-CN" b="1" dirty="0"/>
              <a:t>MPE mapping:</a:t>
            </a:r>
          </a:p>
          <a:p>
            <a:pPr marL="742950" lvl="1" indent="-285750">
              <a:lnSpc>
                <a:spcPct val="120000"/>
              </a:lnSpc>
              <a:buFont typeface="Arial" panose="020B0604020202020204" pitchFamily="34" charset="0"/>
              <a:buChar char="•"/>
            </a:pPr>
            <a:r>
              <a:rPr lang="en-US" altLang="zh-CN" dirty="0"/>
              <a:t>Num. of lanes == window size</a:t>
            </a:r>
          </a:p>
          <a:p>
            <a:pPr marL="742950" lvl="1" indent="-285750">
              <a:lnSpc>
                <a:spcPct val="120000"/>
              </a:lnSpc>
              <a:buFont typeface="Arial" panose="020B0604020202020204" pitchFamily="34" charset="0"/>
              <a:buChar char="•"/>
            </a:pPr>
            <a:r>
              <a:rPr lang="en-US" altLang="zh-CN" dirty="0"/>
              <a:t>Flexible grouping:</a:t>
            </a:r>
          </a:p>
          <a:p>
            <a:pPr marL="1200150" lvl="2" indent="-285750">
              <a:lnSpc>
                <a:spcPct val="120000"/>
              </a:lnSpc>
              <a:buFont typeface="Arial" panose="020B0604020202020204" pitchFamily="34" charset="0"/>
              <a:buChar char="•"/>
            </a:pPr>
            <a:r>
              <a:rPr lang="en-US" altLang="zh-CN" dirty="0"/>
              <a:t>Modified </a:t>
            </a:r>
            <a:r>
              <a:rPr lang="en-US" altLang="zh-CN" dirty="0" err="1"/>
              <a:t>Bitonic</a:t>
            </a:r>
            <a:r>
              <a:rPr lang="en-US" altLang="zh-CN" dirty="0"/>
              <a:t> network</a:t>
            </a:r>
          </a:p>
          <a:p>
            <a:pPr marL="1200150" lvl="2" indent="-285750">
              <a:lnSpc>
                <a:spcPct val="120000"/>
              </a:lnSpc>
              <a:buFont typeface="Arial" panose="020B0604020202020204" pitchFamily="34" charset="0"/>
              <a:buChar char="•"/>
            </a:pPr>
            <a:r>
              <a:rPr lang="en-US" altLang="zh-CN" dirty="0"/>
              <a:t>Flexible reduction tree</a:t>
            </a:r>
            <a:endParaRPr lang="de-DE" altLang="zh-CN" dirty="0"/>
          </a:p>
        </p:txBody>
      </p:sp>
      <p:pic>
        <p:nvPicPr>
          <p:cNvPr id="10" name="图片 9"/>
          <p:cNvPicPr>
            <a:picLocks noChangeAspect="1"/>
          </p:cNvPicPr>
          <p:nvPr/>
        </p:nvPicPr>
        <p:blipFill rotWithShape="1">
          <a:blip r:embed="rId5"/>
          <a:srcRect l="2682"/>
          <a:stretch>
            <a:fillRect/>
          </a:stretch>
        </p:blipFill>
        <p:spPr>
          <a:xfrm>
            <a:off x="359763" y="1268031"/>
            <a:ext cx="4624143" cy="54751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Mode-reconfigurable accelerator</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8" name="文本框 7"/>
          <p:cNvSpPr txBox="1"/>
          <p:nvPr/>
        </p:nvSpPr>
        <p:spPr>
          <a:xfrm>
            <a:off x="5538866" y="2176078"/>
            <a:ext cx="6063521" cy="339253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de-DE" altLang="zh-CN" sz="2000" b="1" dirty="0"/>
              <a:t>MPE workflow: </a:t>
            </a:r>
          </a:p>
          <a:p>
            <a:pPr marL="800100" lvl="1" indent="-342900">
              <a:lnSpc>
                <a:spcPct val="120000"/>
              </a:lnSpc>
              <a:buFont typeface="+mj-lt"/>
              <a:buAutoNum type="arabicPeriod"/>
            </a:pPr>
            <a:r>
              <a:rPr lang="de-DE" altLang="zh-CN" sz="2000" dirty="0"/>
              <a:t>Load A scalars to multiplier registers</a:t>
            </a:r>
          </a:p>
          <a:p>
            <a:pPr marL="800100" lvl="1" indent="-342900">
              <a:lnSpc>
                <a:spcPct val="120000"/>
              </a:lnSpc>
              <a:buFont typeface="+mj-lt"/>
              <a:buAutoNum type="arabicPeriod"/>
            </a:pPr>
            <a:r>
              <a:rPr lang="de-DE" altLang="zh-CN" sz="2000" dirty="0"/>
              <a:t>B fetchers stream B rows</a:t>
            </a:r>
          </a:p>
          <a:p>
            <a:pPr marL="800100" lvl="1" indent="-342900">
              <a:lnSpc>
                <a:spcPct val="120000"/>
              </a:lnSpc>
              <a:buFont typeface="+mj-lt"/>
              <a:buAutoNum type="arabicPeriod"/>
            </a:pPr>
            <a:r>
              <a:rPr lang="de-DE" altLang="zh-CN" sz="2000" dirty="0"/>
              <a:t>Load balance by Sort Array</a:t>
            </a:r>
          </a:p>
          <a:p>
            <a:pPr marL="800100" lvl="1" indent="-342900">
              <a:lnSpc>
                <a:spcPct val="120000"/>
              </a:lnSpc>
              <a:buFont typeface="+mj-lt"/>
              <a:buAutoNum type="arabicPeriod"/>
            </a:pPr>
            <a:r>
              <a:rPr lang="de-DE" altLang="zh-CN" sz="2000" dirty="0"/>
              <a:t>Multiply A scalars with B elements</a:t>
            </a:r>
          </a:p>
          <a:p>
            <a:pPr marL="800100" lvl="1" indent="-342900">
              <a:lnSpc>
                <a:spcPct val="120000"/>
              </a:lnSpc>
              <a:buFont typeface="+mj-lt"/>
              <a:buAutoNum type="arabicPeriod"/>
            </a:pPr>
            <a:r>
              <a:rPr lang="de-DE" altLang="zh-CN" sz="2000" dirty="0"/>
              <a:t>In-cycle ordering: Buffer products in P queue </a:t>
            </a:r>
          </a:p>
          <a:p>
            <a:pPr marL="800100" lvl="1" indent="-342900">
              <a:lnSpc>
                <a:spcPct val="120000"/>
              </a:lnSpc>
              <a:buFont typeface="+mj-lt"/>
              <a:buAutoNum type="arabicPeriod"/>
            </a:pPr>
            <a:r>
              <a:rPr lang="de-DE" altLang="zh-CN" sz="2000" dirty="0"/>
              <a:t>Across cycle ordering: Sort products through Bitonic network</a:t>
            </a:r>
          </a:p>
          <a:p>
            <a:pPr marL="800100" lvl="1" indent="-342900">
              <a:lnSpc>
                <a:spcPct val="120000"/>
              </a:lnSpc>
              <a:buFont typeface="+mj-lt"/>
              <a:buAutoNum type="arabicPeriod"/>
            </a:pPr>
            <a:r>
              <a:rPr lang="de-DE" altLang="zh-CN" sz="2000" dirty="0"/>
              <a:t>Merge products into psum in reduction tree</a:t>
            </a:r>
          </a:p>
        </p:txBody>
      </p:sp>
      <p:pic>
        <p:nvPicPr>
          <p:cNvPr id="4" name="图片 3"/>
          <p:cNvPicPr>
            <a:picLocks noChangeAspect="1"/>
          </p:cNvPicPr>
          <p:nvPr/>
        </p:nvPicPr>
        <p:blipFill rotWithShape="1">
          <a:blip r:embed="rId4"/>
          <a:srcRect l="2682"/>
          <a:stretch>
            <a:fillRect/>
          </a:stretch>
        </p:blipFill>
        <p:spPr>
          <a:xfrm>
            <a:off x="359763" y="1268031"/>
            <a:ext cx="4624143" cy="54751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Profile-guided window adaption algorithm</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1245152" y="1755728"/>
            <a:ext cx="9701695" cy="523220"/>
          </a:xfrm>
          <a:prstGeom prst="rect">
            <a:avLst/>
          </a:prstGeom>
          <a:noFill/>
        </p:spPr>
        <p:txBody>
          <a:bodyPr wrap="none" rtlCol="0">
            <a:spAutoFit/>
          </a:bodyPr>
          <a:lstStyle/>
          <a:p>
            <a:r>
              <a:rPr lang="en-US" altLang="zh-CN" sz="2800" b="1" dirty="0">
                <a:solidFill>
                  <a:srgbClr val="A3ADC8"/>
                </a:solidFill>
              </a:rPr>
              <a:t>Adaptive hardware execution </a:t>
            </a:r>
            <a:r>
              <a:rPr lang="en-US" altLang="zh-CN" sz="2800" b="1" dirty="0"/>
              <a:t>according to sparse patterns</a:t>
            </a:r>
            <a:endParaRPr lang="zh-CN" altLang="en-US" sz="2800" b="1" dirty="0"/>
          </a:p>
        </p:txBody>
      </p:sp>
      <p:cxnSp>
        <p:nvCxnSpPr>
          <p:cNvPr id="10" name="直接箭头连接符 9"/>
          <p:cNvCxnSpPr/>
          <p:nvPr/>
        </p:nvCxnSpPr>
        <p:spPr>
          <a:xfrm>
            <a:off x="2037645" y="2393269"/>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56610" y="2278948"/>
            <a:ext cx="1416570"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78112" y="2286886"/>
            <a:ext cx="3162924"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41203" y="2286886"/>
            <a:ext cx="4599249"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455403" y="2393268"/>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683994" y="2393268"/>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54989" y="3032231"/>
            <a:ext cx="2819811" cy="1538883"/>
          </a:xfrm>
          <a:prstGeom prst="rect">
            <a:avLst/>
          </a:prstGeom>
          <a:solidFill>
            <a:srgbClr val="A3ADC8"/>
          </a:solidFill>
          <a:ln>
            <a:noFill/>
          </a:ln>
        </p:spPr>
        <p:txBody>
          <a:bodyPr wrap="square" rtlCol="0">
            <a:spAutoFit/>
          </a:bodyPr>
          <a:lstStyle/>
          <a:p>
            <a:pPr algn="ctr"/>
            <a:r>
              <a:rPr lang="en-US" altLang="zh-CN" sz="2000" b="1" dirty="0">
                <a:solidFill>
                  <a:schemeClr val="bg1"/>
                </a:solidFill>
              </a:rPr>
              <a:t>Window-based dataflow</a:t>
            </a:r>
          </a:p>
          <a:p>
            <a:pPr algn="ctr"/>
            <a:endParaRPr lang="en-US" altLang="zh-CN" dirty="0">
              <a:solidFill>
                <a:schemeClr val="bg1"/>
              </a:solidFill>
            </a:endParaRPr>
          </a:p>
          <a:p>
            <a:pPr algn="ctr"/>
            <a:r>
              <a:rPr lang="en-US" altLang="zh-CN" dirty="0">
                <a:solidFill>
                  <a:schemeClr val="bg1"/>
                </a:solidFill>
              </a:rPr>
              <a:t>Easy to be adjusted</a:t>
            </a:r>
          </a:p>
          <a:p>
            <a:pPr algn="ctr"/>
            <a:r>
              <a:rPr lang="en-US" altLang="zh-CN" dirty="0">
                <a:solidFill>
                  <a:schemeClr val="bg1"/>
                </a:solidFill>
              </a:rPr>
              <a:t>Cover wide tradeoff space</a:t>
            </a:r>
            <a:endParaRPr lang="zh-CN" altLang="en-US" dirty="0">
              <a:solidFill>
                <a:schemeClr val="bg1"/>
              </a:solidFill>
            </a:endParaRPr>
          </a:p>
        </p:txBody>
      </p:sp>
      <p:sp>
        <p:nvSpPr>
          <p:cNvPr id="21" name="文本框 20"/>
          <p:cNvSpPr txBox="1"/>
          <p:nvPr/>
        </p:nvSpPr>
        <p:spPr>
          <a:xfrm>
            <a:off x="3787179" y="3032231"/>
            <a:ext cx="4097647" cy="1508105"/>
          </a:xfrm>
          <a:prstGeom prst="rect">
            <a:avLst/>
          </a:prstGeom>
          <a:solidFill>
            <a:srgbClr val="A3ADC8"/>
          </a:solidFill>
        </p:spPr>
        <p:txBody>
          <a:bodyPr wrap="square" rtlCol="0">
            <a:spAutoFit/>
          </a:bodyPr>
          <a:lstStyle/>
          <a:p>
            <a:pPr algn="ctr"/>
            <a:r>
              <a:rPr lang="de-DE" altLang="zh-CN" sz="2000" b="1" dirty="0">
                <a:solidFill>
                  <a:schemeClr val="bg1"/>
                </a:solidFill>
              </a:rPr>
              <a:t>Mode-reconfigurable accelerator</a:t>
            </a:r>
            <a:endParaRPr lang="en-US" altLang="zh-CN" dirty="0">
              <a:solidFill>
                <a:schemeClr val="bg1"/>
              </a:solidFill>
            </a:endParaRPr>
          </a:p>
          <a:p>
            <a:pPr algn="ctr"/>
            <a:endParaRPr lang="en-US" altLang="zh-CN" dirty="0">
              <a:solidFill>
                <a:schemeClr val="bg1"/>
              </a:solidFill>
            </a:endParaRPr>
          </a:p>
          <a:p>
            <a:pPr algn="ctr"/>
            <a:r>
              <a:rPr lang="en-US" altLang="zh-CN" dirty="0">
                <a:solidFill>
                  <a:schemeClr val="bg1"/>
                </a:solidFill>
              </a:rPr>
              <a:t>Efficient to execute the window-based dataflow</a:t>
            </a:r>
          </a:p>
          <a:p>
            <a:pPr algn="ctr"/>
            <a:r>
              <a:rPr lang="en-US" altLang="zh-CN" dirty="0">
                <a:solidFill>
                  <a:schemeClr val="bg1"/>
                </a:solidFill>
              </a:rPr>
              <a:t>Fast to switch among different modes</a:t>
            </a:r>
            <a:endParaRPr lang="zh-CN" altLang="en-US" dirty="0">
              <a:solidFill>
                <a:schemeClr val="bg1"/>
              </a:solidFill>
            </a:endParaRPr>
          </a:p>
        </p:txBody>
      </p:sp>
      <p:sp>
        <p:nvSpPr>
          <p:cNvPr id="22" name="文本框 21"/>
          <p:cNvSpPr txBox="1"/>
          <p:nvPr/>
        </p:nvSpPr>
        <p:spPr>
          <a:xfrm>
            <a:off x="8197205" y="3032231"/>
            <a:ext cx="3623107" cy="1538883"/>
          </a:xfrm>
          <a:prstGeom prst="rect">
            <a:avLst/>
          </a:prstGeom>
          <a:solidFill>
            <a:srgbClr val="5D6E99"/>
          </a:solidFill>
        </p:spPr>
        <p:txBody>
          <a:bodyPr wrap="none" rtlCol="0">
            <a:spAutoFit/>
          </a:bodyPr>
          <a:lstStyle/>
          <a:p>
            <a:pPr algn="ctr"/>
            <a:r>
              <a:rPr lang="en-US" altLang="zh-CN" sz="2000" b="1" dirty="0">
                <a:solidFill>
                  <a:schemeClr val="bg1"/>
                </a:solidFill>
              </a:rPr>
              <a:t>Profile-guided window shape</a:t>
            </a:r>
          </a:p>
          <a:p>
            <a:pPr algn="ctr"/>
            <a:r>
              <a:rPr lang="en-US" altLang="zh-CN" sz="2000" b="1" dirty="0">
                <a:solidFill>
                  <a:schemeClr val="bg1"/>
                </a:solidFill>
              </a:rPr>
              <a:t>adaption algorithm</a:t>
            </a:r>
          </a:p>
          <a:p>
            <a:pPr algn="ctr"/>
            <a:endParaRPr lang="en-US" altLang="zh-CN" dirty="0">
              <a:solidFill>
                <a:schemeClr val="bg1"/>
              </a:solidFill>
            </a:endParaRPr>
          </a:p>
          <a:p>
            <a:pPr algn="ctr"/>
            <a:r>
              <a:rPr lang="en-US" altLang="zh-CN" dirty="0">
                <a:solidFill>
                  <a:schemeClr val="bg1"/>
                </a:solidFill>
              </a:rPr>
              <a:t>Effective to detect sparse patterns</a:t>
            </a:r>
          </a:p>
          <a:p>
            <a:pPr algn="ctr"/>
            <a:r>
              <a:rPr lang="en-US" altLang="zh-CN" dirty="0">
                <a:solidFill>
                  <a:schemeClr val="bg1"/>
                </a:solidFill>
              </a:rPr>
              <a:t>Lightweight to track metrics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Profile-guided window adaption algorithm</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文本框 3"/>
          <p:cNvSpPr txBox="1"/>
          <p:nvPr/>
        </p:nvSpPr>
        <p:spPr>
          <a:xfrm>
            <a:off x="1097674" y="1813809"/>
            <a:ext cx="9996647" cy="461665"/>
          </a:xfrm>
          <a:prstGeom prst="rect">
            <a:avLst/>
          </a:prstGeom>
          <a:noFill/>
        </p:spPr>
        <p:txBody>
          <a:bodyPr wrap="none" rtlCol="0">
            <a:spAutoFit/>
          </a:bodyPr>
          <a:lstStyle/>
          <a:p>
            <a:r>
              <a:rPr lang="en-US" altLang="zh-CN" sz="2400" dirty="0"/>
              <a:t>Adopt to sparse patterns: </a:t>
            </a:r>
            <a:r>
              <a:rPr lang="en-US" altLang="zh-CN" sz="2400" b="1" dirty="0"/>
              <a:t>Detect</a:t>
            </a:r>
            <a:r>
              <a:rPr lang="en-US" altLang="zh-CN" sz="2400" dirty="0"/>
              <a:t> sparse patterns + </a:t>
            </a:r>
            <a:r>
              <a:rPr lang="en-US" altLang="zh-CN" sz="2400" b="1" dirty="0"/>
              <a:t>Adjust</a:t>
            </a:r>
            <a:r>
              <a:rPr lang="en-US" altLang="zh-CN" sz="2400" dirty="0"/>
              <a:t> window shapes</a:t>
            </a:r>
            <a:endParaRPr lang="zh-CN" altLang="en-US" sz="2400" dirty="0"/>
          </a:p>
        </p:txBody>
      </p:sp>
      <p:sp>
        <p:nvSpPr>
          <p:cNvPr id="7" name="文本框 6"/>
          <p:cNvSpPr txBox="1"/>
          <p:nvPr/>
        </p:nvSpPr>
        <p:spPr>
          <a:xfrm>
            <a:off x="1097674" y="2459504"/>
            <a:ext cx="5006715" cy="1938992"/>
          </a:xfrm>
          <a:prstGeom prst="rect">
            <a:avLst/>
          </a:prstGeom>
          <a:noFill/>
        </p:spPr>
        <p:txBody>
          <a:bodyPr wrap="square" rtlCol="0">
            <a:spAutoFit/>
          </a:bodyPr>
          <a:lstStyle/>
          <a:p>
            <a:r>
              <a:rPr lang="en-US" altLang="zh-CN" sz="2000" b="1" dirty="0"/>
              <a:t>Detect:</a:t>
            </a:r>
          </a:p>
          <a:p>
            <a:pPr marL="285750" indent="-285750">
              <a:buFont typeface="Arial" panose="020B0604020202020204" pitchFamily="34" charset="0"/>
              <a:buChar char="•"/>
            </a:pPr>
            <a:r>
              <a:rPr lang="en-US" altLang="zh-CN" sz="2000" dirty="0"/>
              <a:t>Hard to track sparse patterns …</a:t>
            </a:r>
          </a:p>
          <a:p>
            <a:pPr marL="285750" indent="-285750">
              <a:buFont typeface="Arial" panose="020B0604020202020204" pitchFamily="34" charset="0"/>
              <a:buChar char="•"/>
            </a:pPr>
            <a:r>
              <a:rPr lang="en-US" altLang="zh-CN" sz="2000" dirty="0"/>
              <a:t>But easy to detect sparse pattern changes.</a:t>
            </a:r>
          </a:p>
          <a:p>
            <a:pPr marL="285750" indent="-285750">
              <a:buFont typeface="Arial" panose="020B0604020202020204" pitchFamily="34" charset="0"/>
              <a:buChar char="•"/>
            </a:pPr>
            <a:r>
              <a:rPr lang="en-US" altLang="zh-CN" sz="2000" dirty="0"/>
              <a:t>Indicate sparse pattern changes by row length variations</a:t>
            </a:r>
            <a:endParaRPr lang="zh-CN" altLang="en-US" sz="2000" dirty="0"/>
          </a:p>
        </p:txBody>
      </p:sp>
      <p:pic>
        <p:nvPicPr>
          <p:cNvPr id="9" name="图片 8"/>
          <p:cNvPicPr>
            <a:picLocks noChangeAspect="1"/>
          </p:cNvPicPr>
          <p:nvPr/>
        </p:nvPicPr>
        <p:blipFill>
          <a:blip r:embed="rId4"/>
          <a:stretch>
            <a:fillRect/>
          </a:stretch>
        </p:blipFill>
        <p:spPr>
          <a:xfrm>
            <a:off x="6980422" y="2279834"/>
            <a:ext cx="4634457" cy="44899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Profile-guided window adaption algorithm</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文本框 3"/>
          <p:cNvSpPr txBox="1"/>
          <p:nvPr/>
        </p:nvSpPr>
        <p:spPr>
          <a:xfrm>
            <a:off x="1097674" y="1813809"/>
            <a:ext cx="9996647" cy="461665"/>
          </a:xfrm>
          <a:prstGeom prst="rect">
            <a:avLst/>
          </a:prstGeom>
          <a:noFill/>
        </p:spPr>
        <p:txBody>
          <a:bodyPr wrap="none" rtlCol="0">
            <a:spAutoFit/>
          </a:bodyPr>
          <a:lstStyle/>
          <a:p>
            <a:r>
              <a:rPr lang="en-US" altLang="zh-CN" sz="2400" dirty="0"/>
              <a:t>Adopt to sparse patterns: </a:t>
            </a:r>
            <a:r>
              <a:rPr lang="en-US" altLang="zh-CN" sz="2400" b="1" dirty="0"/>
              <a:t>Detect</a:t>
            </a:r>
            <a:r>
              <a:rPr lang="en-US" altLang="zh-CN" sz="2400" dirty="0"/>
              <a:t> sparse patterns + </a:t>
            </a:r>
            <a:r>
              <a:rPr lang="en-US" altLang="zh-CN" sz="2400" b="1" dirty="0"/>
              <a:t>Adjust</a:t>
            </a:r>
            <a:r>
              <a:rPr lang="en-US" altLang="zh-CN" sz="2400" dirty="0"/>
              <a:t> window shapes</a:t>
            </a:r>
            <a:endParaRPr lang="zh-CN" altLang="en-US" sz="2400" dirty="0"/>
          </a:p>
        </p:txBody>
      </p:sp>
      <p:sp>
        <p:nvSpPr>
          <p:cNvPr id="7" name="文本框 6"/>
          <p:cNvSpPr txBox="1"/>
          <p:nvPr/>
        </p:nvSpPr>
        <p:spPr>
          <a:xfrm>
            <a:off x="1097674" y="2459504"/>
            <a:ext cx="6974529" cy="707886"/>
          </a:xfrm>
          <a:prstGeom prst="rect">
            <a:avLst/>
          </a:prstGeom>
          <a:noFill/>
        </p:spPr>
        <p:txBody>
          <a:bodyPr wrap="square" rtlCol="0">
            <a:spAutoFit/>
          </a:bodyPr>
          <a:lstStyle/>
          <a:p>
            <a:r>
              <a:rPr lang="en-US" altLang="zh-CN" sz="2000" b="1" dirty="0"/>
              <a:t>Adjust:</a:t>
            </a:r>
          </a:p>
          <a:p>
            <a:pPr marL="285750" indent="-285750">
              <a:buFont typeface="Arial" panose="020B0604020202020204" pitchFamily="34" charset="0"/>
              <a:buChar char="•"/>
            </a:pPr>
            <a:r>
              <a:rPr lang="en-US" altLang="zh-CN" sz="2000" dirty="0" err="1"/>
              <a:t>Patition</a:t>
            </a:r>
            <a:r>
              <a:rPr lang="en-US" altLang="zh-CN" sz="2000" dirty="0"/>
              <a:t> A rows into bands by changes in sparse pattern</a:t>
            </a:r>
            <a:endParaRPr lang="zh-CN" altLang="en-US" sz="2000" dirty="0"/>
          </a:p>
        </p:txBody>
      </p:sp>
      <p:sp>
        <p:nvSpPr>
          <p:cNvPr id="5" name="文本框 4"/>
          <p:cNvSpPr txBox="1"/>
          <p:nvPr/>
        </p:nvSpPr>
        <p:spPr>
          <a:xfrm>
            <a:off x="1097674" y="3845790"/>
            <a:ext cx="4998326" cy="1631216"/>
          </a:xfrm>
          <a:prstGeom prst="rect">
            <a:avLst/>
          </a:prstGeom>
          <a:noFill/>
        </p:spPr>
        <p:txBody>
          <a:bodyPr wrap="square" rtlCol="0">
            <a:spAutoFit/>
          </a:bodyPr>
          <a:lstStyle/>
          <a:p>
            <a:r>
              <a:rPr lang="en-US" altLang="zh-CN" sz="2000" b="1" dirty="0"/>
              <a:t>For a large band:</a:t>
            </a:r>
          </a:p>
          <a:p>
            <a:pPr marL="285750" indent="-285750">
              <a:buFont typeface="Arial" panose="020B0604020202020204" pitchFamily="34" charset="0"/>
              <a:buChar char="•"/>
            </a:pPr>
            <a:r>
              <a:rPr lang="en-US" altLang="zh-CN" sz="2000" dirty="0"/>
              <a:t>Each window shape is profiled</a:t>
            </a:r>
          </a:p>
          <a:p>
            <a:pPr marL="285750" indent="-285750">
              <a:buFont typeface="Arial" panose="020B0604020202020204" pitchFamily="34" charset="0"/>
              <a:buChar char="•"/>
            </a:pPr>
            <a:r>
              <a:rPr lang="en-US" altLang="zh-CN" sz="2000" dirty="0"/>
              <a:t>Select the best kernel for the rest in the band</a:t>
            </a:r>
          </a:p>
          <a:p>
            <a:endParaRPr lang="zh-CN" altLang="en-US" sz="2000" dirty="0"/>
          </a:p>
        </p:txBody>
      </p:sp>
      <p:sp>
        <p:nvSpPr>
          <p:cNvPr id="6" name="文本框 5"/>
          <p:cNvSpPr txBox="1"/>
          <p:nvPr/>
        </p:nvSpPr>
        <p:spPr>
          <a:xfrm>
            <a:off x="6095997" y="3845790"/>
            <a:ext cx="4998324" cy="1015663"/>
          </a:xfrm>
          <a:prstGeom prst="rect">
            <a:avLst/>
          </a:prstGeom>
          <a:noFill/>
        </p:spPr>
        <p:txBody>
          <a:bodyPr wrap="square" rtlCol="0">
            <a:spAutoFit/>
          </a:bodyPr>
          <a:lstStyle/>
          <a:p>
            <a:r>
              <a:rPr lang="en-US" altLang="zh-CN" sz="2000" b="1" dirty="0"/>
              <a:t>For a small band:</a:t>
            </a:r>
          </a:p>
          <a:p>
            <a:pPr marL="285750" indent="-285750">
              <a:buFont typeface="Arial" panose="020B0604020202020204" pitchFamily="34" charset="0"/>
              <a:buChar char="•"/>
            </a:pPr>
            <a:r>
              <a:rPr lang="en-US" altLang="zh-CN" sz="2000" dirty="0"/>
              <a:t>Contiguously adjust the window shape </a:t>
            </a:r>
          </a:p>
          <a:p>
            <a:pPr marL="285750" indent="-285750">
              <a:buFont typeface="Arial" panose="020B0604020202020204" pitchFamily="34" charset="0"/>
              <a:buChar char="•"/>
            </a:pPr>
            <a:r>
              <a:rPr lang="en-US" altLang="zh-CN" sz="2000" dirty="0"/>
              <a:t>in a cost-descent way</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Performance</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pic>
        <p:nvPicPr>
          <p:cNvPr id="9" name="图片 8"/>
          <p:cNvPicPr>
            <a:picLocks noChangeAspect="1"/>
          </p:cNvPicPr>
          <p:nvPr/>
        </p:nvPicPr>
        <p:blipFill>
          <a:blip r:embed="rId4"/>
          <a:stretch>
            <a:fillRect/>
          </a:stretch>
        </p:blipFill>
        <p:spPr>
          <a:xfrm>
            <a:off x="358480" y="1615185"/>
            <a:ext cx="11475040" cy="2203563"/>
          </a:xfrm>
          <a:prstGeom prst="rect">
            <a:avLst/>
          </a:prstGeom>
        </p:spPr>
      </p:pic>
      <p:sp>
        <p:nvSpPr>
          <p:cNvPr id="13" name="文本框 12"/>
          <p:cNvSpPr txBox="1"/>
          <p:nvPr/>
        </p:nvSpPr>
        <p:spPr>
          <a:xfrm>
            <a:off x="1399670" y="3822554"/>
            <a:ext cx="8921021" cy="369332"/>
          </a:xfrm>
          <a:prstGeom prst="rect">
            <a:avLst/>
          </a:prstGeom>
          <a:noFill/>
        </p:spPr>
        <p:txBody>
          <a:bodyPr wrap="square">
            <a:spAutoFit/>
          </a:bodyPr>
          <a:lstStyle/>
          <a:p>
            <a:r>
              <a:rPr lang="en-US" altLang="zh-CN" dirty="0"/>
              <a:t>Performance comparison among SIGMA, </a:t>
            </a:r>
            <a:r>
              <a:rPr lang="en-US" altLang="zh-CN" dirty="0" err="1"/>
              <a:t>SpArch</a:t>
            </a:r>
            <a:r>
              <a:rPr lang="en-US" altLang="zh-CN" dirty="0"/>
              <a:t>, GAMMA, and Spada: </a:t>
            </a:r>
            <a:r>
              <a:rPr lang="en-US" altLang="zh-CN" dirty="0">
                <a:solidFill>
                  <a:srgbClr val="FF0000"/>
                </a:solidFill>
              </a:rPr>
              <a:t>3.32x</a:t>
            </a:r>
            <a:r>
              <a:rPr lang="zh-CN" altLang="en-US" dirty="0"/>
              <a:t> </a:t>
            </a:r>
            <a:r>
              <a:rPr lang="en-US" altLang="zh-CN" dirty="0"/>
              <a:t>and</a:t>
            </a:r>
            <a:r>
              <a:rPr lang="zh-CN" altLang="en-US" dirty="0"/>
              <a:t> </a:t>
            </a:r>
            <a:r>
              <a:rPr lang="en-US" altLang="zh-CN" dirty="0">
                <a:solidFill>
                  <a:srgbClr val="FF0000"/>
                </a:solidFill>
              </a:rPr>
              <a:t>1.42x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Summary</a:t>
            </a:r>
            <a:endParaRPr lang="zh-CN" altLang="en-US" sz="3200" b="0" dirty="0">
              <a:solidFill>
                <a:srgbClr val="5D6E99"/>
              </a:solidFill>
              <a:latin typeface="思源宋体 Heavy" panose="02020900000000000000" pitchFamily="18" charset="-122"/>
              <a:ea typeface="思源宋体 Heavy" panose="02020900000000000000" pitchFamily="18"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文本框 3"/>
          <p:cNvSpPr txBox="1"/>
          <p:nvPr/>
        </p:nvSpPr>
        <p:spPr>
          <a:xfrm>
            <a:off x="1286356" y="1738859"/>
            <a:ext cx="8922635" cy="2308324"/>
          </a:xfrm>
          <a:prstGeom prst="rect">
            <a:avLst/>
          </a:prstGeom>
          <a:noFill/>
        </p:spPr>
        <p:txBody>
          <a:bodyPr wrap="none" rtlCol="0">
            <a:spAutoFit/>
          </a:bodyPr>
          <a:lstStyle/>
          <a:p>
            <a:pPr marL="285750" indent="-285750">
              <a:buFont typeface="Arial" panose="020B0604020202020204" pitchFamily="34" charset="0"/>
              <a:buChar char="•"/>
            </a:pPr>
            <a:r>
              <a:rPr lang="de-DE" altLang="zh-CN" sz="2400" dirty="0"/>
              <a:t>Identify the impact of </a:t>
            </a:r>
            <a:r>
              <a:rPr lang="de-DE" altLang="zh-CN" sz="2400" dirty="0">
                <a:solidFill>
                  <a:srgbClr val="FF0000"/>
                </a:solidFill>
              </a:rPr>
              <a:t>sparse patterns</a:t>
            </a:r>
            <a:r>
              <a:rPr lang="de-DE" altLang="zh-CN" sz="2400" dirty="0"/>
              <a:t> on SpGEMM performance</a:t>
            </a:r>
          </a:p>
          <a:p>
            <a:pPr marL="285750" indent="-285750">
              <a:buFont typeface="Arial" panose="020B0604020202020204" pitchFamily="34" charset="0"/>
              <a:buChar char="•"/>
            </a:pPr>
            <a:r>
              <a:rPr lang="de-DE" altLang="zh-CN" sz="2400" dirty="0"/>
              <a:t>Spada, a hardware-software co-design</a:t>
            </a:r>
          </a:p>
          <a:p>
            <a:pPr marL="742950" lvl="1" indent="-285750">
              <a:buFont typeface="Arial" panose="020B0604020202020204" pitchFamily="34" charset="0"/>
              <a:buChar char="•"/>
            </a:pPr>
            <a:r>
              <a:rPr lang="de-DE" altLang="zh-CN" sz="2400" dirty="0"/>
              <a:t>A </a:t>
            </a:r>
            <a:r>
              <a:rPr lang="de-DE" altLang="zh-CN" sz="2400" dirty="0">
                <a:solidFill>
                  <a:srgbClr val="FF0000"/>
                </a:solidFill>
              </a:rPr>
              <a:t>window-based</a:t>
            </a:r>
            <a:r>
              <a:rPr lang="de-DE" altLang="zh-CN" sz="2400" dirty="0"/>
              <a:t> adaptive dataflow</a:t>
            </a:r>
          </a:p>
          <a:p>
            <a:pPr marL="742950" lvl="1" indent="-285750">
              <a:buFont typeface="Arial" panose="020B0604020202020204" pitchFamily="34" charset="0"/>
              <a:buChar char="•"/>
            </a:pPr>
            <a:r>
              <a:rPr lang="de-DE" altLang="zh-CN" sz="2400" dirty="0"/>
              <a:t>A </a:t>
            </a:r>
            <a:r>
              <a:rPr lang="de-DE" altLang="zh-CN" sz="2400" dirty="0">
                <a:solidFill>
                  <a:srgbClr val="FF0000"/>
                </a:solidFill>
              </a:rPr>
              <a:t>mode-reconfigurable</a:t>
            </a:r>
            <a:r>
              <a:rPr lang="de-DE" altLang="zh-CN" sz="2400" dirty="0"/>
              <a:t> accelerator</a:t>
            </a:r>
          </a:p>
          <a:p>
            <a:pPr marL="742950" lvl="1" indent="-285750">
              <a:buFont typeface="Arial" panose="020B0604020202020204" pitchFamily="34" charset="0"/>
              <a:buChar char="•"/>
            </a:pPr>
            <a:r>
              <a:rPr lang="de-DE" altLang="zh-CN" sz="2400" dirty="0"/>
              <a:t>A </a:t>
            </a:r>
            <a:r>
              <a:rPr lang="de-DE" altLang="zh-CN" sz="2400" dirty="0">
                <a:solidFill>
                  <a:srgbClr val="FF0000"/>
                </a:solidFill>
              </a:rPr>
              <a:t>profile-guided</a:t>
            </a:r>
            <a:r>
              <a:rPr lang="de-DE" altLang="zh-CN" sz="2400" dirty="0"/>
              <a:t> window shape adaption algorithm</a:t>
            </a:r>
          </a:p>
          <a:p>
            <a:pPr marL="285750" indent="-285750">
              <a:buFont typeface="Arial" panose="020B0604020202020204" pitchFamily="34" charset="0"/>
              <a:buChar char="•"/>
            </a:pPr>
            <a:r>
              <a:rPr lang="de-DE" altLang="zh-CN" sz="2400" dirty="0"/>
              <a:t>On average </a:t>
            </a:r>
            <a:r>
              <a:rPr lang="de-DE" altLang="zh-CN" sz="2400" dirty="0">
                <a:solidFill>
                  <a:srgbClr val="FF0000"/>
                </a:solidFill>
              </a:rPr>
              <a:t>1.44x </a:t>
            </a:r>
            <a:r>
              <a:rPr lang="de-DE" altLang="zh-CN" sz="2400" dirty="0"/>
              <a:t>speedups</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70022" y="760396"/>
            <a:ext cx="10669600" cy="609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626" y="5361271"/>
            <a:ext cx="12201625" cy="1496730"/>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5361271"/>
            <a:ext cx="12192000" cy="1496729"/>
          </a:xfrm>
          <a:custGeom>
            <a:avLst/>
            <a:gdLst>
              <a:gd name="connsiteX0" fmla="*/ 8407607 w 12192000"/>
              <a:gd name="connsiteY0" fmla="*/ 700 h 1609435"/>
              <a:gd name="connsiteX1" fmla="*/ 11979950 w 12192000"/>
              <a:gd name="connsiteY1" fmla="*/ 623976 h 1609435"/>
              <a:gd name="connsiteX2" fmla="*/ 12192000 w 12192000"/>
              <a:gd name="connsiteY2" fmla="*/ 698356 h 1609435"/>
              <a:gd name="connsiteX3" fmla="*/ 12192000 w 12192000"/>
              <a:gd name="connsiteY3" fmla="*/ 1609435 h 1609435"/>
              <a:gd name="connsiteX4" fmla="*/ 0 w 12192000"/>
              <a:gd name="connsiteY4" fmla="*/ 1609435 h 1609435"/>
              <a:gd name="connsiteX5" fmla="*/ 0 w 12192000"/>
              <a:gd name="connsiteY5" fmla="*/ 166593 h 1609435"/>
              <a:gd name="connsiteX6" fmla="*/ 40629 w 12192000"/>
              <a:gd name="connsiteY6" fmla="*/ 163686 h 1609435"/>
              <a:gd name="connsiteX7" fmla="*/ 3738237 w 12192000"/>
              <a:gd name="connsiteY7" fmla="*/ 1146888 h 1609435"/>
              <a:gd name="connsiteX8" fmla="*/ 8407607 w 12192000"/>
              <a:gd name="connsiteY8" fmla="*/ 700 h 16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09435">
                <a:moveTo>
                  <a:pt x="8407607" y="700"/>
                </a:moveTo>
                <a:cubicBezTo>
                  <a:pt x="9569180" y="-15647"/>
                  <a:pt x="10860566" y="256477"/>
                  <a:pt x="11979950" y="623976"/>
                </a:cubicBezTo>
                <a:lnTo>
                  <a:pt x="12192000" y="698356"/>
                </a:lnTo>
                <a:lnTo>
                  <a:pt x="12192000" y="1609435"/>
                </a:lnTo>
                <a:lnTo>
                  <a:pt x="0" y="1609435"/>
                </a:lnTo>
                <a:lnTo>
                  <a:pt x="0" y="166593"/>
                </a:lnTo>
                <a:lnTo>
                  <a:pt x="40629" y="163686"/>
                </a:lnTo>
                <a:cubicBezTo>
                  <a:pt x="2001032" y="59769"/>
                  <a:pt x="2355863" y="1175455"/>
                  <a:pt x="3738237" y="1146888"/>
                </a:cubicBezTo>
                <a:cubicBezTo>
                  <a:pt x="5165204" y="1117399"/>
                  <a:pt x="6858843" y="22496"/>
                  <a:pt x="8407607" y="700"/>
                </a:cubicBez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文本框 2"/>
          <p:cNvSpPr txBox="1"/>
          <p:nvPr>
            <p:custDataLst>
              <p:tags r:id="rId1"/>
            </p:custDataLst>
          </p:nvPr>
        </p:nvSpPr>
        <p:spPr>
          <a:xfrm>
            <a:off x="616585" y="2040255"/>
            <a:ext cx="1119505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de-DE" sz="2800" b="0" dirty="0">
                <a:solidFill>
                  <a:srgbClr val="5D6E99"/>
                </a:solidFill>
                <a:latin typeface="思源宋体 Heavy" panose="02020900000000000000" pitchFamily="18" charset="-122"/>
                <a:ea typeface="思源宋体 Heavy" panose="02020900000000000000" pitchFamily="18" charset="-122"/>
              </a:rPr>
              <a:t>EVStore</a:t>
            </a:r>
            <a:r>
              <a:rPr lang="de-DE" altLang="zh-CN" sz="2800" b="0" dirty="0">
                <a:solidFill>
                  <a:srgbClr val="5D6E99"/>
                </a:solidFill>
                <a:latin typeface="思源宋体 Heavy" panose="02020900000000000000" pitchFamily="18" charset="-122"/>
                <a:ea typeface="思源宋体 Heavy" panose="02020900000000000000" pitchFamily="18" charset="-122"/>
              </a:rPr>
              <a:t>: </a:t>
            </a:r>
            <a:r>
              <a:rPr lang="en-US" altLang="de-DE" sz="2800" b="0" dirty="0">
                <a:solidFill>
                  <a:srgbClr val="5D6E99"/>
                </a:solidFill>
                <a:latin typeface="思源宋体 Heavy" panose="02020900000000000000" pitchFamily="18" charset="-122"/>
                <a:ea typeface="思源宋体 Heavy" panose="02020900000000000000" pitchFamily="18" charset="-122"/>
              </a:rPr>
              <a:t>Storage and Caching Capabilities for Scaling Embedded Tables in Deep Recommendation Systems</a:t>
            </a:r>
          </a:p>
        </p:txBody>
      </p:sp>
      <p:sp>
        <p:nvSpPr>
          <p:cNvPr id="29" name="圆角矩形 28"/>
          <p:cNvSpPr/>
          <p:nvPr/>
        </p:nvSpPr>
        <p:spPr>
          <a:xfrm>
            <a:off x="5133568" y="1439984"/>
            <a:ext cx="1978281" cy="397891"/>
          </a:xfrm>
          <a:prstGeom prst="roundRect">
            <a:avLst>
              <a:gd name="adj" fmla="val 50000"/>
            </a:avLst>
          </a:prstGeom>
          <a:solidFill>
            <a:srgbClr val="A3ADC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E7F7A"/>
              </a:solidFill>
            </a:endParaRPr>
          </a:p>
        </p:txBody>
      </p:sp>
      <p:sp>
        <p:nvSpPr>
          <p:cNvPr id="30" name="矩形 29"/>
          <p:cNvSpPr/>
          <p:nvPr/>
        </p:nvSpPr>
        <p:spPr>
          <a:xfrm>
            <a:off x="5429474" y="1474979"/>
            <a:ext cx="1327460" cy="337185"/>
          </a:xfrm>
          <a:prstGeom prst="rect">
            <a:avLst/>
          </a:prstGeom>
        </p:spPr>
        <p:txBody>
          <a:bodyPr wrap="square">
            <a:spAutoFit/>
          </a:bodyPr>
          <a:lstStyle/>
          <a:p>
            <a:pPr algn="dist"/>
            <a:r>
              <a:rPr lang="en-US" altLang="zh-CN" sz="1600" b="1" dirty="0">
                <a:solidFill>
                  <a:schemeClr val="bg1"/>
                </a:solidFill>
                <a:latin typeface="微软雅黑" panose="020B0503020204020204" pitchFamily="34" charset="-122"/>
                <a:ea typeface="微软雅黑" panose="020B0503020204020204" pitchFamily="34" charset="-122"/>
              </a:rPr>
              <a:t>PART.04</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83861" y="3522497"/>
            <a:ext cx="7430492" cy="1938020"/>
          </a:xfrm>
          <a:prstGeom prst="rect">
            <a:avLst/>
          </a:prstGeom>
          <a:noFill/>
        </p:spPr>
        <p:txBody>
          <a:bodyPr wrap="square" rtlCol="0">
            <a:spAutoFit/>
          </a:bodyPr>
          <a:lstStyle/>
          <a:p>
            <a:pPr algn="ctr">
              <a:lnSpc>
                <a:spcPct val="150000"/>
              </a:lnSpc>
            </a:pP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Daniar H. Kurniawan</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Ruipu Wang, Kahfi S. Zulkifli, Fandi A. Wiranata,</a:t>
            </a:r>
          </a:p>
          <a:p>
            <a:pPr algn="ctr">
              <a:lnSpc>
                <a:spcPct val="150000"/>
              </a:lnSpc>
            </a:pP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John Bent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Ymir Vigfusson, Haryadi S. Gunawi</a:t>
            </a: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600" i="1" dirty="0">
                <a:solidFill>
                  <a:schemeClr val="tx1">
                    <a:lumMod val="50000"/>
                    <a:lumOff val="50000"/>
                  </a:schemeClr>
                </a:solidFill>
                <a:latin typeface="微软雅黑" panose="020B0503020204020204" pitchFamily="34" charset="-122"/>
                <a:ea typeface="微软雅黑" panose="020B0503020204020204" pitchFamily="34" charset="-122"/>
              </a:rPr>
              <a:t>University of Chicago, Beijing University of Technology,</a:t>
            </a:r>
          </a:p>
          <a:p>
            <a:pPr algn="ctr">
              <a:lnSpc>
                <a:spcPct val="150000"/>
              </a:lnSpc>
            </a:pPr>
            <a:r>
              <a:rPr lang="en-US" altLang="zh-CN" sz="1600" i="1" dirty="0">
                <a:solidFill>
                  <a:schemeClr val="tx1">
                    <a:lumMod val="50000"/>
                    <a:lumOff val="50000"/>
                  </a:schemeClr>
                </a:solidFill>
                <a:latin typeface="微软雅黑" panose="020B0503020204020204" pitchFamily="34" charset="-122"/>
                <a:ea typeface="微软雅黑" panose="020B0503020204020204" pitchFamily="34" charset="-122"/>
              </a:rPr>
              <a:t>SeagateTechnology, Emory University</a:t>
            </a:r>
          </a:p>
        </p:txBody>
      </p:sp>
      <p:pic>
        <p:nvPicPr>
          <p:cNvPr id="10" name="图片 9"/>
          <p:cNvPicPr>
            <a:picLocks noChangeAspect="1"/>
          </p:cNvPicPr>
          <p:nvPr/>
        </p:nvPicPr>
        <p:blipFill rotWithShape="1">
          <a:blip r:embed="rId4"/>
          <a:srcRect r="48885"/>
          <a:stretch>
            <a:fillRect/>
          </a:stretch>
        </p:blipFill>
        <p:spPr>
          <a:xfrm>
            <a:off x="752378" y="774761"/>
            <a:ext cx="2808507" cy="640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95772" y="2294140"/>
            <a:ext cx="1602125" cy="400110"/>
          </a:xfrm>
          <a:prstGeom prst="rect">
            <a:avLst/>
          </a:prstGeom>
          <a:noFill/>
        </p:spPr>
        <p:txBody>
          <a:bodyPr wrap="squar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Classification</a:t>
            </a:r>
          </a:p>
        </p:txBody>
      </p:sp>
      <p:pic>
        <p:nvPicPr>
          <p:cNvPr id="8" name="图片 7"/>
          <p:cNvPicPr>
            <a:picLocks noChangeAspect="1"/>
          </p:cNvPicPr>
          <p:nvPr/>
        </p:nvPicPr>
        <p:blipFill>
          <a:blip r:embed="rId4"/>
          <a:stretch>
            <a:fillRect/>
          </a:stretch>
        </p:blipFill>
        <p:spPr>
          <a:xfrm>
            <a:off x="8841087" y="1270267"/>
            <a:ext cx="3041328" cy="1023873"/>
          </a:xfrm>
          <a:prstGeom prst="rect">
            <a:avLst/>
          </a:prstGeom>
        </p:spPr>
      </p:pic>
      <p:pic>
        <p:nvPicPr>
          <p:cNvPr id="10" name="图片 9"/>
          <p:cNvPicPr>
            <a:picLocks noChangeAspect="1"/>
          </p:cNvPicPr>
          <p:nvPr/>
        </p:nvPicPr>
        <p:blipFill>
          <a:blip r:embed="rId5"/>
          <a:stretch>
            <a:fillRect/>
          </a:stretch>
        </p:blipFill>
        <p:spPr>
          <a:xfrm>
            <a:off x="8841087" y="2761213"/>
            <a:ext cx="2907638" cy="3225242"/>
          </a:xfrm>
          <a:prstGeom prst="rect">
            <a:avLst/>
          </a:prstGeom>
        </p:spPr>
      </p:pic>
      <p:sp>
        <p:nvSpPr>
          <p:cNvPr id="11" name="文本框 10"/>
          <p:cNvSpPr txBox="1"/>
          <p:nvPr/>
        </p:nvSpPr>
        <p:spPr>
          <a:xfrm>
            <a:off x="9455431" y="6053418"/>
            <a:ext cx="2674904" cy="400110"/>
          </a:xfrm>
          <a:prstGeom prst="rect">
            <a:avLst/>
          </a:prstGeom>
          <a:noFill/>
        </p:spPr>
        <p:txBody>
          <a:bodyPr wrap="square">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Social Calculation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6"/>
          <a:stretch>
            <a:fillRect/>
          </a:stretch>
        </p:blipFill>
        <p:spPr>
          <a:xfrm>
            <a:off x="5639883" y="3591204"/>
            <a:ext cx="2907638" cy="2437171"/>
          </a:xfrm>
          <a:prstGeom prst="rect">
            <a:avLst/>
          </a:prstGeom>
        </p:spPr>
      </p:pic>
      <p:sp>
        <p:nvSpPr>
          <p:cNvPr id="14" name="文本框 13"/>
          <p:cNvSpPr txBox="1"/>
          <p:nvPr/>
        </p:nvSpPr>
        <p:spPr>
          <a:xfrm>
            <a:off x="3157110" y="6046161"/>
            <a:ext cx="2189207" cy="400110"/>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 Generation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7"/>
          <a:stretch>
            <a:fillRect/>
          </a:stretch>
        </p:blipFill>
        <p:spPr>
          <a:xfrm>
            <a:off x="2966081" y="3591204"/>
            <a:ext cx="2221391" cy="819044"/>
          </a:xfrm>
          <a:prstGeom prst="rect">
            <a:avLst/>
          </a:prstGeom>
        </p:spPr>
      </p:pic>
      <p:pic>
        <p:nvPicPr>
          <p:cNvPr id="16" name="图片 15"/>
          <p:cNvPicPr>
            <a:picLocks noChangeAspect="1"/>
          </p:cNvPicPr>
          <p:nvPr/>
        </p:nvPicPr>
        <p:blipFill>
          <a:blip r:embed="rId8"/>
          <a:stretch>
            <a:fillRect/>
          </a:stretch>
        </p:blipFill>
        <p:spPr>
          <a:xfrm>
            <a:off x="2998265" y="4458452"/>
            <a:ext cx="2189207" cy="779924"/>
          </a:xfrm>
          <a:prstGeom prst="rect">
            <a:avLst/>
          </a:prstGeom>
        </p:spPr>
      </p:pic>
      <p:pic>
        <p:nvPicPr>
          <p:cNvPr id="17" name="图片 16"/>
          <p:cNvPicPr>
            <a:picLocks noChangeAspect="1"/>
          </p:cNvPicPr>
          <p:nvPr/>
        </p:nvPicPr>
        <p:blipFill>
          <a:blip r:embed="rId9"/>
          <a:stretch>
            <a:fillRect/>
          </a:stretch>
        </p:blipFill>
        <p:spPr>
          <a:xfrm>
            <a:off x="3015685" y="5286580"/>
            <a:ext cx="2154368" cy="759581"/>
          </a:xfrm>
          <a:prstGeom prst="rect">
            <a:avLst/>
          </a:prstGeom>
        </p:spPr>
      </p:pic>
      <p:sp>
        <p:nvSpPr>
          <p:cNvPr id="18" name="文本框 17"/>
          <p:cNvSpPr txBox="1"/>
          <p:nvPr/>
        </p:nvSpPr>
        <p:spPr>
          <a:xfrm>
            <a:off x="6453351" y="6039478"/>
            <a:ext cx="3056234" cy="400110"/>
          </a:xfrm>
          <a:prstGeom prst="rect">
            <a:avLst/>
          </a:prstGeom>
          <a:noFill/>
        </p:spPr>
        <p:txBody>
          <a:bodyPr wrap="square">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Segment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10"/>
          <a:stretch>
            <a:fillRect/>
          </a:stretch>
        </p:blipFill>
        <p:spPr>
          <a:xfrm>
            <a:off x="210429" y="4439461"/>
            <a:ext cx="2552921" cy="1546994"/>
          </a:xfrm>
          <a:prstGeom prst="rect">
            <a:avLst/>
          </a:prstGeom>
        </p:spPr>
      </p:pic>
      <p:sp>
        <p:nvSpPr>
          <p:cNvPr id="21" name="文本框 20"/>
          <p:cNvSpPr txBox="1"/>
          <p:nvPr/>
        </p:nvSpPr>
        <p:spPr>
          <a:xfrm>
            <a:off x="210428" y="6053418"/>
            <a:ext cx="2552921" cy="400110"/>
          </a:xfrm>
          <a:prstGeom prst="rect">
            <a:avLst/>
          </a:prstGeom>
          <a:noFill/>
        </p:spPr>
        <p:txBody>
          <a:bodyPr wrap="square">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Simulation 4 Science</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22"/>
          <p:cNvPicPr>
            <a:picLocks noChangeAspect="1"/>
          </p:cNvPicPr>
          <p:nvPr/>
        </p:nvPicPr>
        <p:blipFill>
          <a:blip r:embed="rId11"/>
          <a:stretch>
            <a:fillRect/>
          </a:stretch>
        </p:blipFill>
        <p:spPr>
          <a:xfrm>
            <a:off x="207914" y="2418539"/>
            <a:ext cx="2523252" cy="1546994"/>
          </a:xfrm>
          <a:prstGeom prst="rect">
            <a:avLst/>
          </a:prstGeom>
        </p:spPr>
      </p:pic>
      <p:sp>
        <p:nvSpPr>
          <p:cNvPr id="24" name="文本框 23"/>
          <p:cNvSpPr txBox="1"/>
          <p:nvPr/>
        </p:nvSpPr>
        <p:spPr>
          <a:xfrm>
            <a:off x="755851" y="3965533"/>
            <a:ext cx="2552921" cy="400110"/>
          </a:xfrm>
          <a:prstGeom prst="rect">
            <a:avLst/>
          </a:prstGeom>
          <a:noFill/>
        </p:spPr>
        <p:txBody>
          <a:bodyPr wrap="square">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Estimation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6" name="图片 25"/>
          <p:cNvPicPr>
            <a:picLocks noChangeAspect="1"/>
          </p:cNvPicPr>
          <p:nvPr/>
        </p:nvPicPr>
        <p:blipFill>
          <a:blip r:embed="rId12"/>
          <a:stretch>
            <a:fillRect/>
          </a:stretch>
        </p:blipFill>
        <p:spPr>
          <a:xfrm>
            <a:off x="383747" y="330654"/>
            <a:ext cx="1564721" cy="488975"/>
          </a:xfrm>
          <a:prstGeom prst="rect">
            <a:avLst/>
          </a:prstGeom>
        </p:spPr>
      </p:pic>
      <p:pic>
        <p:nvPicPr>
          <p:cNvPr id="28" name="图片 27"/>
          <p:cNvPicPr>
            <a:picLocks noChangeAspect="1"/>
          </p:cNvPicPr>
          <p:nvPr/>
        </p:nvPicPr>
        <p:blipFill>
          <a:blip r:embed="rId13"/>
          <a:stretch>
            <a:fillRect/>
          </a:stretch>
        </p:blipFill>
        <p:spPr>
          <a:xfrm>
            <a:off x="404754" y="973856"/>
            <a:ext cx="1543714" cy="592822"/>
          </a:xfrm>
          <a:prstGeom prst="rect">
            <a:avLst/>
          </a:prstGeom>
        </p:spPr>
      </p:pic>
      <p:pic>
        <p:nvPicPr>
          <p:cNvPr id="30" name="图片 29"/>
          <p:cNvPicPr>
            <a:picLocks noChangeAspect="1"/>
          </p:cNvPicPr>
          <p:nvPr/>
        </p:nvPicPr>
        <p:blipFill>
          <a:blip r:embed="rId14"/>
          <a:stretch>
            <a:fillRect/>
          </a:stretch>
        </p:blipFill>
        <p:spPr>
          <a:xfrm>
            <a:off x="3068927" y="1878557"/>
            <a:ext cx="5434399" cy="1331834"/>
          </a:xfrm>
          <a:prstGeom prst="rect">
            <a:avLst/>
          </a:prstGeom>
        </p:spPr>
      </p:pic>
      <p:sp>
        <p:nvSpPr>
          <p:cNvPr id="31" name="文本框 30"/>
          <p:cNvSpPr txBox="1"/>
          <p:nvPr/>
        </p:nvSpPr>
        <p:spPr>
          <a:xfrm>
            <a:off x="5170053" y="3177154"/>
            <a:ext cx="2189207" cy="400110"/>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Chip Design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3" name="图片 32"/>
          <p:cNvPicPr>
            <a:picLocks noChangeAspect="1"/>
          </p:cNvPicPr>
          <p:nvPr/>
        </p:nvPicPr>
        <p:blipFill>
          <a:blip r:embed="rId15"/>
          <a:stretch>
            <a:fillRect/>
          </a:stretch>
        </p:blipFill>
        <p:spPr>
          <a:xfrm>
            <a:off x="383747" y="1770684"/>
            <a:ext cx="1543714" cy="378648"/>
          </a:xfrm>
          <a:prstGeom prst="rect">
            <a:avLst/>
          </a:prstGeom>
        </p:spPr>
      </p:pic>
      <p:sp>
        <p:nvSpPr>
          <p:cNvPr id="34" name="PA_文本框 2"/>
          <p:cNvSpPr txBox="1"/>
          <p:nvPr>
            <p:custDataLst>
              <p:tags r:id="rId1"/>
            </p:custDataLst>
          </p:nvPr>
        </p:nvSpPr>
        <p:spPr>
          <a:xfrm>
            <a:off x="2569313" y="595751"/>
            <a:ext cx="6738062"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Deep learning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4434243" y="697730"/>
            <a:ext cx="3323514"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latin typeface="思源宋体 Heavy" panose="02020900000000000000" pitchFamily="18" charset="-122"/>
                <a:ea typeface="思源宋体 Heavy" panose="02020900000000000000" pitchFamily="18" charset="-122"/>
              </a:rPr>
              <a:t>Background</a:t>
            </a: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矩形 3"/>
          <p:cNvSpPr/>
          <p:nvPr/>
        </p:nvSpPr>
        <p:spPr>
          <a:xfrm>
            <a:off x="436880" y="1572260"/>
            <a:ext cx="3710940" cy="246380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932815" y="3823335"/>
            <a:ext cx="2623185" cy="2336800"/>
          </a:xfrm>
          <a:prstGeom prst="rect">
            <a:avLst/>
          </a:prstGeom>
          <a:solidFill>
            <a:srgbClr val="5D6E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1"/>
          <p:cNvSpPr txBox="1">
            <a:spLocks noChangeArrowheads="1"/>
          </p:cNvSpPr>
          <p:nvPr/>
        </p:nvSpPr>
        <p:spPr bwMode="auto">
          <a:xfrm flipH="1">
            <a:off x="1283970" y="4036060"/>
            <a:ext cx="197548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chemeClr val="bg1"/>
                </a:solidFill>
                <a:latin typeface="微软雅黑" panose="020B0503020204020204" pitchFamily="34" charset="-122"/>
                <a:cs typeface="+mn-ea"/>
                <a:sym typeface="+mn-lt"/>
              </a:rPr>
              <a:t>Recommendation Systems</a:t>
            </a:r>
          </a:p>
        </p:txBody>
      </p:sp>
      <p:sp>
        <p:nvSpPr>
          <p:cNvPr id="7" name="1"/>
          <p:cNvSpPr txBox="1">
            <a:spLocks noChangeArrowheads="1"/>
          </p:cNvSpPr>
          <p:nvPr/>
        </p:nvSpPr>
        <p:spPr bwMode="auto">
          <a:xfrm flipH="1">
            <a:off x="1185735" y="4641135"/>
            <a:ext cx="2187148"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200" dirty="0">
                <a:solidFill>
                  <a:schemeClr val="bg1"/>
                </a:solidFill>
                <a:latin typeface="微软雅黑" panose="020B0503020204020204" pitchFamily="34" charset="-122"/>
                <a:cs typeface="+mn-ea"/>
                <a:sym typeface="+mn-lt"/>
              </a:rPr>
              <a:t>Recommendation systems are prevalent in helping people make decisions across modern online platforms. </a:t>
            </a:r>
          </a:p>
        </p:txBody>
      </p:sp>
      <p:sp>
        <p:nvSpPr>
          <p:cNvPr id="8" name="矩形 7"/>
          <p:cNvSpPr/>
          <p:nvPr/>
        </p:nvSpPr>
        <p:spPr>
          <a:xfrm>
            <a:off x="4520565" y="1574800"/>
            <a:ext cx="3224530" cy="223774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795520" y="3811905"/>
            <a:ext cx="2600325" cy="2348230"/>
          </a:xfrm>
          <a:prstGeom prst="rect">
            <a:avLst/>
          </a:prstGeom>
          <a:solidFill>
            <a:srgbClr val="5D6E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1"/>
          <p:cNvSpPr txBox="1">
            <a:spLocks noChangeArrowheads="1"/>
          </p:cNvSpPr>
          <p:nvPr/>
        </p:nvSpPr>
        <p:spPr bwMode="auto">
          <a:xfrm flipH="1">
            <a:off x="4999990" y="4092575"/>
            <a:ext cx="219265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dirty="0">
                <a:solidFill>
                  <a:schemeClr val="bg1"/>
                </a:solidFill>
                <a:latin typeface="微软雅黑" panose="020B0503020204020204" pitchFamily="34" charset="-122"/>
                <a:cs typeface="+mn-ea"/>
                <a:sym typeface="+mn-lt"/>
              </a:rPr>
              <a:t>Categorical Input Features</a:t>
            </a:r>
          </a:p>
        </p:txBody>
      </p:sp>
      <p:sp>
        <p:nvSpPr>
          <p:cNvPr id="11" name="1"/>
          <p:cNvSpPr txBox="1">
            <a:spLocks noChangeArrowheads="1"/>
          </p:cNvSpPr>
          <p:nvPr/>
        </p:nvSpPr>
        <p:spPr bwMode="auto">
          <a:xfrm flipH="1">
            <a:off x="5009809" y="4641135"/>
            <a:ext cx="2187148"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200" dirty="0">
                <a:solidFill>
                  <a:schemeClr val="bg1"/>
                </a:solidFill>
                <a:latin typeface="微软雅黑" panose="020B0503020204020204" pitchFamily="34" charset="-122"/>
                <a:cs typeface="+mn-ea"/>
                <a:sym typeface="+mn-lt"/>
              </a:rPr>
              <a:t> Categorical input features, namely, store data concerning user preferences in multiple categories</a:t>
            </a:r>
          </a:p>
        </p:txBody>
      </p:sp>
      <p:sp>
        <p:nvSpPr>
          <p:cNvPr id="12" name="矩形 11"/>
          <p:cNvSpPr/>
          <p:nvPr/>
        </p:nvSpPr>
        <p:spPr>
          <a:xfrm>
            <a:off x="7940040" y="2013585"/>
            <a:ext cx="3864610" cy="179832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8400415" y="3823335"/>
            <a:ext cx="2922270" cy="2336800"/>
          </a:xfrm>
          <a:prstGeom prst="rect">
            <a:avLst/>
          </a:prstGeom>
          <a:solidFill>
            <a:srgbClr val="5D6E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 name="1"/>
          <p:cNvSpPr txBox="1">
            <a:spLocks noChangeArrowheads="1"/>
          </p:cNvSpPr>
          <p:nvPr/>
        </p:nvSpPr>
        <p:spPr bwMode="auto">
          <a:xfrm flipH="1">
            <a:off x="8985885" y="4036060"/>
            <a:ext cx="1767205" cy="4921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ctr">
              <a:spcBef>
                <a:spcPct val="20000"/>
              </a:spcBef>
              <a:buClrTx/>
              <a:buSzTx/>
              <a:buFontTx/>
            </a:pPr>
            <a:r>
              <a:rPr lang="en-US" altLang="zh-CN" sz="1600" b="1" dirty="0">
                <a:solidFill>
                  <a:schemeClr val="bg1"/>
                </a:solidFill>
                <a:latin typeface="微软雅黑" panose="020B0503020204020204" pitchFamily="34" charset="-122"/>
                <a:cs typeface="+mn-ea"/>
                <a:sym typeface="+mn-ea"/>
              </a:rPr>
              <a:t>Embedding Vector Tables</a:t>
            </a:r>
          </a:p>
        </p:txBody>
      </p:sp>
      <p:sp>
        <p:nvSpPr>
          <p:cNvPr id="15" name="1"/>
          <p:cNvSpPr txBox="1">
            <a:spLocks noChangeArrowheads="1"/>
          </p:cNvSpPr>
          <p:nvPr/>
        </p:nvSpPr>
        <p:spPr bwMode="auto">
          <a:xfrm flipH="1">
            <a:off x="8576945" y="4641215"/>
            <a:ext cx="2590165" cy="138493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ctr">
              <a:lnSpc>
                <a:spcPct val="150000"/>
              </a:lnSpc>
              <a:buClrTx/>
              <a:buSzTx/>
              <a:buFontTx/>
            </a:pPr>
            <a:r>
              <a:rPr lang="en-US" altLang="zh-CN" sz="1200" dirty="0">
                <a:solidFill>
                  <a:schemeClr val="bg1"/>
                </a:solidFill>
                <a:latin typeface="微软雅黑" panose="020B0503020204020204" pitchFamily="34" charset="-122"/>
                <a:cs typeface="+mn-ea"/>
                <a:sym typeface="+mn-ea"/>
              </a:rPr>
              <a:t>E</a:t>
            </a:r>
            <a:r>
              <a:rPr lang="zh-CN" altLang="en-US" sz="1200" dirty="0">
                <a:solidFill>
                  <a:schemeClr val="bg1"/>
                </a:solidFill>
                <a:latin typeface="微软雅黑" panose="020B0503020204020204" pitchFamily="34" charset="-122"/>
                <a:cs typeface="+mn-ea"/>
                <a:sym typeface="+mn-ea"/>
              </a:rPr>
              <a:t>mbedding table vectors, which are dense vector representations of categorical or discrete features, are often used to represent categorical variables.</a:t>
            </a:r>
          </a:p>
        </p:txBody>
      </p:sp>
      <p:pic>
        <p:nvPicPr>
          <p:cNvPr id="16" name="图片 15"/>
          <p:cNvPicPr>
            <a:picLocks noChangeAspect="1"/>
          </p:cNvPicPr>
          <p:nvPr/>
        </p:nvPicPr>
        <p:blipFill>
          <a:blip r:embed="rId7"/>
          <a:stretch>
            <a:fillRect/>
          </a:stretch>
        </p:blipFill>
        <p:spPr>
          <a:xfrm>
            <a:off x="692785" y="2270125"/>
            <a:ext cx="10474325" cy="1285875"/>
          </a:xfrm>
          <a:prstGeom prst="rect">
            <a:avLst/>
          </a:prstGeom>
        </p:spPr>
      </p:pic>
      <p:sp>
        <p:nvSpPr>
          <p:cNvPr id="17" name="矩形 16"/>
          <p:cNvSpPr/>
          <p:nvPr/>
        </p:nvSpPr>
        <p:spPr>
          <a:xfrm>
            <a:off x="1198245" y="880110"/>
            <a:ext cx="9968865" cy="514604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9" presetClass="exit" presetSubtype="0" fill="hold" grpId="0" nodeType="clickEffect">
                                  <p:stCondLst>
                                    <p:cond delay="0"/>
                                  </p:stCondLst>
                                  <p:childTnLst>
                                    <p:anim calcmode="lin" valueType="num">
                                      <p:cBhvr>
                                        <p:cTn id="10" dur="1000"/>
                                        <p:tgtEl>
                                          <p:spTgt spid="17"/>
                                        </p:tgtEl>
                                        <p:attrNameLst>
                                          <p:attrName>ppt_x</p:attrName>
                                        </p:attrNameLst>
                                      </p:cBhvr>
                                      <p:tavLst>
                                        <p:tav tm="0">
                                          <p:val>
                                            <p:strVal val="ppt_x"/>
                                          </p:val>
                                        </p:tav>
                                        <p:tav tm="100000">
                                          <p:val>
                                            <p:strVal val="ppt_x-.2"/>
                                          </p:val>
                                        </p:tav>
                                      </p:tavLst>
                                    </p:anim>
                                    <p:anim calcmode="lin" valueType="num">
                                      <p:cBhvr>
                                        <p:cTn id="11" dur="1000"/>
                                        <p:tgtEl>
                                          <p:spTgt spid="17"/>
                                        </p:tgtEl>
                                        <p:attrNameLst>
                                          <p:attrName>ppt_y</p:attrName>
                                        </p:attrNameLst>
                                      </p:cBhvr>
                                      <p:tavLst>
                                        <p:tav tm="0">
                                          <p:val>
                                            <p:strVal val="ppt_y"/>
                                          </p:val>
                                        </p:tav>
                                        <p:tav tm="100000">
                                          <p:val>
                                            <p:strVal val="ppt_y"/>
                                          </p:val>
                                        </p:tav>
                                      </p:tavLst>
                                    </p:anim>
                                    <p:animEffect transition="out" filter="fade">
                                      <p:cBhvr>
                                        <p:cTn id="12" dur="1000"/>
                                        <p:tgtEl>
                                          <p:spTgt spid="17"/>
                                        </p:tgtEl>
                                      </p:cBhvr>
                                    </p:animEffect>
                                    <p:set>
                                      <p:cBhvr>
                                        <p:cTn id="13" dur="1" fill="hold">
                                          <p:stCondLst>
                                            <p:cond delay="9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P spid="17" grpId="2"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840695" y="697730"/>
            <a:ext cx="8440703"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dirty="0">
                <a:solidFill>
                  <a:schemeClr val="accent5">
                    <a:lumMod val="75000"/>
                  </a:schemeClr>
                </a:solidFill>
                <a:sym typeface="+mn-ea"/>
              </a:rPr>
              <a:t>EVStore’s main contributions</a:t>
            </a:r>
            <a:endParaRPr lang="en-US" altLang="zh-CN" sz="3200" b="0" dirty="0">
              <a:solidFill>
                <a:schemeClr val="accent5">
                  <a:lumMod val="75000"/>
                </a:schemeClr>
              </a:solidFill>
              <a:latin typeface="思源宋体 Heavy" panose="02020900000000000000" pitchFamily="18" charset="-122"/>
              <a:ea typeface="思源宋体 Heavy" panose="02020900000000000000" pitchFamily="18" charset="-122"/>
              <a:sym typeface="+mn-ea"/>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18" name="文本框 17"/>
          <p:cNvSpPr txBox="1"/>
          <p:nvPr/>
        </p:nvSpPr>
        <p:spPr>
          <a:xfrm>
            <a:off x="601980" y="1385570"/>
            <a:ext cx="10917555" cy="953135"/>
          </a:xfrm>
          <a:prstGeom prst="rect">
            <a:avLst/>
          </a:prstGeom>
          <a:noFill/>
        </p:spPr>
        <p:txBody>
          <a:bodyPr wrap="square" rtlCol="0">
            <a:spAutoFit/>
          </a:bodyPr>
          <a:lstStyle/>
          <a:p>
            <a:pPr algn="l"/>
            <a:r>
              <a:rPr lang="en-US" altLang="zh-CN" sz="2800" b="1" dirty="0">
                <a:solidFill>
                  <a:schemeClr val="tx1">
                    <a:lumMod val="65000"/>
                    <a:lumOff val="35000"/>
                  </a:schemeClr>
                </a:solidFill>
              </a:rPr>
              <a:t>EVStore’s 3-layer “L1-to-L3” caching design </a:t>
            </a:r>
            <a:r>
              <a:rPr lang="en-US" altLang="zh-CN" sz="2800" b="1" dirty="0">
                <a:solidFill>
                  <a:schemeClr val="tx1">
                    <a:lumMod val="65000"/>
                    <a:lumOff val="35000"/>
                  </a:schemeClr>
                </a:solidFill>
                <a:sym typeface="+mn-ea"/>
              </a:rPr>
              <a:t>according to sparse patterns </a:t>
            </a:r>
            <a:r>
              <a:rPr lang="en-US" altLang="zh-CN" sz="2800" b="1" dirty="0">
                <a:solidFill>
                  <a:schemeClr val="tx1">
                    <a:lumMod val="65000"/>
                    <a:lumOff val="35000"/>
                  </a:schemeClr>
                </a:solidFill>
              </a:rPr>
              <a:t>(EVCache, EVMix, and EVProx):</a:t>
            </a:r>
          </a:p>
        </p:txBody>
      </p:sp>
      <p:cxnSp>
        <p:nvCxnSpPr>
          <p:cNvPr id="10" name="直接箭头连接符 9"/>
          <p:cNvCxnSpPr/>
          <p:nvPr/>
        </p:nvCxnSpPr>
        <p:spPr>
          <a:xfrm>
            <a:off x="1541075" y="3196544"/>
            <a:ext cx="0" cy="477347"/>
          </a:xfrm>
          <a:prstGeom prst="straightConnector1">
            <a:avLst/>
          </a:prstGeom>
          <a:ln w="57150">
            <a:solidFill>
              <a:srgbClr val="5D6E99"/>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96210" y="3099368"/>
            <a:ext cx="2120265" cy="0"/>
          </a:xfrm>
          <a:prstGeom prst="line">
            <a:avLst/>
          </a:prstGeom>
          <a:ln w="57150">
            <a:solidFill>
              <a:srgbClr val="5D6E9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678847" y="3099686"/>
            <a:ext cx="2954020" cy="0"/>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992863" y="3104766"/>
            <a:ext cx="3025140" cy="9525"/>
          </a:xfrm>
          <a:prstGeom prst="line">
            <a:avLst/>
          </a:prstGeom>
          <a:ln w="57150">
            <a:solidFill>
              <a:srgbClr val="A3ADC8"/>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145523" y="3196543"/>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581759" y="3211148"/>
            <a:ext cx="0" cy="477347"/>
          </a:xfrm>
          <a:prstGeom prst="straightConnector1">
            <a:avLst/>
          </a:prstGeom>
          <a:ln w="57150">
            <a:solidFill>
              <a:srgbClr val="A3ADC8"/>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77190" y="3850005"/>
            <a:ext cx="2602865" cy="1322070"/>
          </a:xfrm>
          <a:prstGeom prst="rect">
            <a:avLst/>
          </a:prstGeom>
          <a:solidFill>
            <a:srgbClr val="5D6E99"/>
          </a:solidFill>
          <a:ln>
            <a:noFill/>
          </a:ln>
        </p:spPr>
        <p:txBody>
          <a:bodyPr wrap="square" rtlCol="0">
            <a:spAutoFit/>
          </a:bodyPr>
          <a:lstStyle/>
          <a:p>
            <a:pPr algn="ctr"/>
            <a:r>
              <a:rPr lang="en-US" altLang="zh-CN" sz="2000" b="1" dirty="0">
                <a:solidFill>
                  <a:schemeClr val="bg1"/>
                </a:solidFill>
              </a:rPr>
              <a:t>A Caching Layer that stores EV tables as key-values in the DRS memory</a:t>
            </a:r>
            <a:endParaRPr lang="zh-CN" altLang="en-US" dirty="0">
              <a:solidFill>
                <a:schemeClr val="bg1"/>
              </a:solidFill>
            </a:endParaRPr>
          </a:p>
        </p:txBody>
      </p:sp>
      <p:sp>
        <p:nvSpPr>
          <p:cNvPr id="21" name="文本框 20"/>
          <p:cNvSpPr txBox="1"/>
          <p:nvPr/>
        </p:nvSpPr>
        <p:spPr>
          <a:xfrm>
            <a:off x="3319780" y="3850005"/>
            <a:ext cx="3775710" cy="1938020"/>
          </a:xfrm>
          <a:prstGeom prst="rect">
            <a:avLst/>
          </a:prstGeom>
          <a:solidFill>
            <a:srgbClr val="A3ADC8"/>
          </a:solidFill>
        </p:spPr>
        <p:txBody>
          <a:bodyPr wrap="square" rtlCol="0">
            <a:spAutoFit/>
          </a:bodyPr>
          <a:lstStyle/>
          <a:p>
            <a:pPr algn="ctr"/>
            <a:r>
              <a:rPr lang="en-US" sz="2000" b="1" dirty="0">
                <a:solidFill>
                  <a:schemeClr val="bg1"/>
                </a:solidFill>
              </a:rPr>
              <a:t>Delegate some space from L1 into L2 to store relatively lower precision embedding values. The combination of L1 and L2 are called EVMix, which stands for mixed-precision caching.</a:t>
            </a:r>
            <a:endParaRPr lang="en-US" dirty="0">
              <a:solidFill>
                <a:schemeClr val="bg1"/>
              </a:solidFill>
            </a:endParaRPr>
          </a:p>
        </p:txBody>
      </p:sp>
      <p:sp>
        <p:nvSpPr>
          <p:cNvPr id="22" name="文本框 21"/>
          <p:cNvSpPr txBox="1"/>
          <p:nvPr/>
        </p:nvSpPr>
        <p:spPr>
          <a:xfrm>
            <a:off x="7465695" y="3850005"/>
            <a:ext cx="4461510" cy="1938020"/>
          </a:xfrm>
          <a:prstGeom prst="rect">
            <a:avLst/>
          </a:prstGeom>
          <a:solidFill>
            <a:srgbClr val="A3ADC8"/>
          </a:solidFill>
        </p:spPr>
        <p:txBody>
          <a:bodyPr wrap="square" rtlCol="0">
            <a:spAutoFit/>
          </a:bodyPr>
          <a:lstStyle/>
          <a:p>
            <a:pPr algn="ctr"/>
            <a:r>
              <a:rPr lang="en-US" altLang="zh-CN" sz="2000" b="1" dirty="0">
                <a:solidFill>
                  <a:schemeClr val="bg1"/>
                </a:solidFill>
              </a:rPr>
              <a:t>A key-to-key caching layer that maps each key to a surrogate key with a similar embedding value which is preferably more likely to reside in the L1/L2 cache to alleviate accesses to the backend storgae.</a:t>
            </a:r>
            <a:endParaRPr lang="en-US" altLang="zh-CN" dirty="0">
              <a:solidFill>
                <a:schemeClr val="bg1"/>
              </a:solidFill>
            </a:endParaRPr>
          </a:p>
        </p:txBody>
      </p:sp>
      <p:sp>
        <p:nvSpPr>
          <p:cNvPr id="4" name="文本框 3"/>
          <p:cNvSpPr txBox="1"/>
          <p:nvPr/>
        </p:nvSpPr>
        <p:spPr>
          <a:xfrm>
            <a:off x="889635" y="2522220"/>
            <a:ext cx="2089785" cy="460375"/>
          </a:xfrm>
          <a:prstGeom prst="rect">
            <a:avLst/>
          </a:prstGeom>
          <a:noFill/>
        </p:spPr>
        <p:txBody>
          <a:bodyPr wrap="square" rtlCol="0">
            <a:spAutoFit/>
          </a:bodyPr>
          <a:lstStyle/>
          <a:p>
            <a:r>
              <a:rPr lang="en-US" altLang="zh-CN" sz="2400" b="1">
                <a:solidFill>
                  <a:schemeClr val="tx1">
                    <a:lumMod val="65000"/>
                    <a:lumOff val="35000"/>
                  </a:schemeClr>
                </a:solidFill>
              </a:rPr>
              <a:t>L1: EVCache</a:t>
            </a:r>
          </a:p>
        </p:txBody>
      </p:sp>
      <p:sp>
        <p:nvSpPr>
          <p:cNvPr id="7" name="文本框 6"/>
          <p:cNvSpPr txBox="1"/>
          <p:nvPr>
            <p:custDataLst>
              <p:tags r:id="rId2"/>
            </p:custDataLst>
          </p:nvPr>
        </p:nvSpPr>
        <p:spPr>
          <a:xfrm>
            <a:off x="4401820" y="2537460"/>
            <a:ext cx="2051050" cy="460375"/>
          </a:xfrm>
          <a:prstGeom prst="rect">
            <a:avLst/>
          </a:prstGeom>
          <a:noFill/>
        </p:spPr>
        <p:txBody>
          <a:bodyPr wrap="square" rtlCol="0">
            <a:spAutoFit/>
          </a:bodyPr>
          <a:lstStyle/>
          <a:p>
            <a:r>
              <a:rPr lang="en-US" altLang="zh-CN" sz="2400" b="1">
                <a:solidFill>
                  <a:schemeClr val="tx1">
                    <a:lumMod val="65000"/>
                    <a:lumOff val="35000"/>
                  </a:schemeClr>
                </a:solidFill>
              </a:rPr>
              <a:t>L2: EVMix</a:t>
            </a:r>
          </a:p>
        </p:txBody>
      </p:sp>
      <p:sp>
        <p:nvSpPr>
          <p:cNvPr id="8" name="文本框 7"/>
          <p:cNvSpPr txBox="1"/>
          <p:nvPr>
            <p:custDataLst>
              <p:tags r:id="rId3"/>
            </p:custDataLst>
          </p:nvPr>
        </p:nvSpPr>
        <p:spPr>
          <a:xfrm>
            <a:off x="8888095" y="2545080"/>
            <a:ext cx="1764665" cy="460375"/>
          </a:xfrm>
          <a:prstGeom prst="rect">
            <a:avLst/>
          </a:prstGeom>
          <a:noFill/>
        </p:spPr>
        <p:txBody>
          <a:bodyPr wrap="square" rtlCol="0">
            <a:spAutoFit/>
          </a:bodyPr>
          <a:lstStyle/>
          <a:p>
            <a:r>
              <a:rPr lang="en-US" altLang="zh-CN" sz="2400" b="1">
                <a:solidFill>
                  <a:schemeClr val="tx1">
                    <a:lumMod val="65000"/>
                    <a:lumOff val="35000"/>
                  </a:schemeClr>
                </a:solidFill>
              </a:rPr>
              <a:t>L3: EVProx</a:t>
            </a:r>
          </a:p>
        </p:txBody>
      </p:sp>
      <p:pic>
        <p:nvPicPr>
          <p:cNvPr id="9" name="图片 8"/>
          <p:cNvPicPr>
            <a:picLocks noChangeAspect="1"/>
          </p:cNvPicPr>
          <p:nvPr/>
        </p:nvPicPr>
        <p:blipFill>
          <a:blip r:embed="rId6"/>
          <a:stretch>
            <a:fillRect/>
          </a:stretch>
        </p:blipFill>
        <p:spPr>
          <a:xfrm>
            <a:off x="1541145" y="1385570"/>
            <a:ext cx="8987155" cy="3717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1286356" y="697730"/>
            <a:ext cx="9619285"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S</a:t>
            </a:r>
            <a:r>
              <a:rPr lang="en-US" altLang="de-DE" sz="3200" b="0" dirty="0">
                <a:solidFill>
                  <a:srgbClr val="5D6E99"/>
                </a:solidFill>
                <a:latin typeface="思源宋体 Heavy" panose="02020900000000000000" pitchFamily="18" charset="-122"/>
                <a:ea typeface="思源宋体 Heavy" panose="02020900000000000000" pitchFamily="18" charset="-122"/>
              </a:rPr>
              <a:t>ignificance: Increase Perfect Hit-rate </a:t>
            </a: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Heavy" panose="02020900000000000000" pitchFamily="18" charset="-122"/>
              <a:ea typeface="思源宋体 Heavy" panose="02020900000000000000" pitchFamily="18" charset="-122"/>
            </a:endParaRPr>
          </a:p>
        </p:txBody>
      </p:sp>
      <p:sp>
        <p:nvSpPr>
          <p:cNvPr id="4" name="文本框 3"/>
          <p:cNvSpPr txBox="1"/>
          <p:nvPr/>
        </p:nvSpPr>
        <p:spPr>
          <a:xfrm>
            <a:off x="409575" y="4954270"/>
            <a:ext cx="11460480" cy="1938020"/>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2000">
                <a:sym typeface="+mn-ea"/>
              </a:rPr>
              <a:t>The EV-LFU algorithm improve upon state-of-the-art algorithms by increasing the perfect hit rates by up to 18%, lending support to the need for groupability for EV-based caches. </a:t>
            </a:r>
          </a:p>
          <a:p>
            <a:pPr marL="285750" indent="-285750" algn="l">
              <a:buFont typeface="Arial" panose="020B0604020202020204" pitchFamily="34" charset="0"/>
              <a:buChar char="•"/>
            </a:pPr>
            <a:r>
              <a:rPr lang="en-US" altLang="zh-CN" sz="2000">
                <a:sym typeface="+mn-ea"/>
              </a:rPr>
              <a:t>In contrast, EV-LFU increases the perfect hit rate while sacrificing the individual hit rate for each of the tables (which is acceptable since the perfect hit rate is more significant for DRS). And the result applies for a reasonable number of EV Tables and various datasets.</a:t>
            </a:r>
            <a:endParaRPr lang="en-US" altLang="zh-CN" sz="2000"/>
          </a:p>
          <a:p>
            <a:pPr marL="285750" indent="-285750">
              <a:buFont typeface="Arial" panose="020B0604020202020204" pitchFamily="34" charset="0"/>
              <a:buChar char="•"/>
            </a:pPr>
            <a:endParaRPr lang="zh-CN" altLang="en-US" sz="2000" dirty="0"/>
          </a:p>
        </p:txBody>
      </p:sp>
      <p:pic>
        <p:nvPicPr>
          <p:cNvPr id="5" name="图片 4"/>
          <p:cNvPicPr>
            <a:picLocks noChangeAspect="1"/>
          </p:cNvPicPr>
          <p:nvPr>
            <p:custDataLst>
              <p:tags r:id="rId2"/>
            </p:custDataLst>
          </p:nvPr>
        </p:nvPicPr>
        <p:blipFill>
          <a:blip r:embed="rId6"/>
          <a:stretch>
            <a:fillRect/>
          </a:stretch>
        </p:blipFill>
        <p:spPr>
          <a:xfrm>
            <a:off x="5986145" y="1516380"/>
            <a:ext cx="5822950" cy="3301365"/>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721995" y="1516380"/>
            <a:ext cx="4957445" cy="33013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70022" y="760396"/>
            <a:ext cx="10669600" cy="609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626" y="5361271"/>
            <a:ext cx="12201625" cy="1496730"/>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5361271"/>
            <a:ext cx="12192000" cy="1496729"/>
          </a:xfrm>
          <a:custGeom>
            <a:avLst/>
            <a:gdLst>
              <a:gd name="connsiteX0" fmla="*/ 8407607 w 12192000"/>
              <a:gd name="connsiteY0" fmla="*/ 700 h 1609435"/>
              <a:gd name="connsiteX1" fmla="*/ 11979950 w 12192000"/>
              <a:gd name="connsiteY1" fmla="*/ 623976 h 1609435"/>
              <a:gd name="connsiteX2" fmla="*/ 12192000 w 12192000"/>
              <a:gd name="connsiteY2" fmla="*/ 698356 h 1609435"/>
              <a:gd name="connsiteX3" fmla="*/ 12192000 w 12192000"/>
              <a:gd name="connsiteY3" fmla="*/ 1609435 h 1609435"/>
              <a:gd name="connsiteX4" fmla="*/ 0 w 12192000"/>
              <a:gd name="connsiteY4" fmla="*/ 1609435 h 1609435"/>
              <a:gd name="connsiteX5" fmla="*/ 0 w 12192000"/>
              <a:gd name="connsiteY5" fmla="*/ 166593 h 1609435"/>
              <a:gd name="connsiteX6" fmla="*/ 40629 w 12192000"/>
              <a:gd name="connsiteY6" fmla="*/ 163686 h 1609435"/>
              <a:gd name="connsiteX7" fmla="*/ 3738237 w 12192000"/>
              <a:gd name="connsiteY7" fmla="*/ 1146888 h 1609435"/>
              <a:gd name="connsiteX8" fmla="*/ 8407607 w 12192000"/>
              <a:gd name="connsiteY8" fmla="*/ 700 h 16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09435">
                <a:moveTo>
                  <a:pt x="8407607" y="700"/>
                </a:moveTo>
                <a:cubicBezTo>
                  <a:pt x="9569180" y="-15647"/>
                  <a:pt x="10860566" y="256477"/>
                  <a:pt x="11979950" y="623976"/>
                </a:cubicBezTo>
                <a:lnTo>
                  <a:pt x="12192000" y="698356"/>
                </a:lnTo>
                <a:lnTo>
                  <a:pt x="12192000" y="1609435"/>
                </a:lnTo>
                <a:lnTo>
                  <a:pt x="0" y="1609435"/>
                </a:lnTo>
                <a:lnTo>
                  <a:pt x="0" y="166593"/>
                </a:lnTo>
                <a:lnTo>
                  <a:pt x="40629" y="163686"/>
                </a:lnTo>
                <a:cubicBezTo>
                  <a:pt x="2001032" y="59769"/>
                  <a:pt x="2355863" y="1175455"/>
                  <a:pt x="3738237" y="1146888"/>
                </a:cubicBezTo>
                <a:cubicBezTo>
                  <a:pt x="5165204" y="1117399"/>
                  <a:pt x="6858843" y="22496"/>
                  <a:pt x="8407607" y="700"/>
                </a:cubicBez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123409" y="2321925"/>
            <a:ext cx="6017129" cy="461665"/>
          </a:xfrm>
          <a:prstGeom prst="rect">
            <a:avLst/>
          </a:prstGeom>
          <a:noFill/>
        </p:spPr>
        <p:txBody>
          <a:bodyPr wrap="square" rtlCol="0">
            <a:spAutoFit/>
          </a:bodyPr>
          <a:lstStyle/>
          <a:p>
            <a:pPr algn="dist"/>
            <a:r>
              <a:rPr lang="en-US" altLang="zh-CN" sz="2400" dirty="0">
                <a:solidFill>
                  <a:srgbClr val="5D6E99"/>
                </a:solidFill>
                <a:latin typeface="微软雅黑" panose="020B0503020204020204" pitchFamily="34" charset="-122"/>
                <a:ea typeface="微软雅黑" panose="020B0503020204020204" pitchFamily="34" charset="-122"/>
              </a:rPr>
              <a:t>That's all for our team's report</a:t>
            </a:r>
            <a:endParaRPr lang="zh-CN" altLang="en-US" sz="2400" dirty="0">
              <a:solidFill>
                <a:srgbClr val="5D6E99"/>
              </a:solidFill>
              <a:latin typeface="微软雅黑" panose="020B0503020204020204" pitchFamily="34" charset="-122"/>
              <a:ea typeface="微软雅黑" panose="020B0503020204020204" pitchFamily="34" charset="-122"/>
            </a:endParaRPr>
          </a:p>
        </p:txBody>
      </p:sp>
      <p:sp>
        <p:nvSpPr>
          <p:cNvPr id="16" name="PA_文本框 2"/>
          <p:cNvSpPr txBox="1"/>
          <p:nvPr>
            <p:custDataLst>
              <p:tags r:id="rId1"/>
            </p:custDataLst>
          </p:nvPr>
        </p:nvSpPr>
        <p:spPr>
          <a:xfrm>
            <a:off x="2362927" y="2755264"/>
            <a:ext cx="7501083" cy="105349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5600" b="0" dirty="0">
                <a:solidFill>
                  <a:srgbClr val="5D6E99"/>
                </a:solidFill>
                <a:latin typeface="腾祥铭宋简-W8" pitchFamily="2" charset="0"/>
                <a:ea typeface="腾祥铭宋简-W8" pitchFamily="2" charset="0"/>
              </a:rPr>
              <a:t>Thanks for Watching</a:t>
            </a:r>
            <a:endParaRPr lang="zh-CN" altLang="en-US" sz="5600" b="0" dirty="0">
              <a:solidFill>
                <a:srgbClr val="5D6E99"/>
              </a:solidFill>
              <a:latin typeface="腾祥铭宋简-W8" pitchFamily="2" charset="0"/>
              <a:ea typeface="腾祥铭宋简-W8" pitchFamily="2" charset="0"/>
            </a:endParaRPr>
          </a:p>
        </p:txBody>
      </p:sp>
      <p:sp>
        <p:nvSpPr>
          <p:cNvPr id="2" name="矩形 1"/>
          <p:cNvSpPr/>
          <p:nvPr/>
        </p:nvSpPr>
        <p:spPr>
          <a:xfrm>
            <a:off x="4825231" y="3855877"/>
            <a:ext cx="2954655" cy="1615827"/>
          </a:xfrm>
          <a:prstGeom prst="rect">
            <a:avLst/>
          </a:prstGeom>
        </p:spPr>
        <p:txBody>
          <a:bodyPr wrap="none">
            <a:spAutoFit/>
          </a:bodyPr>
          <a:lstStyle/>
          <a:p>
            <a:pPr algn="ct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参与同学</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：杨沛山、张天杰</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周炜、陈苇远</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秦雨扬、刘晋玮</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95468" y="3954205"/>
            <a:ext cx="339738" cy="339738"/>
            <a:chOff x="4354694" y="3701262"/>
            <a:chExt cx="339738" cy="339738"/>
          </a:xfrm>
        </p:grpSpPr>
        <p:sp>
          <p:nvSpPr>
            <p:cNvPr id="4" name="椭圆 3"/>
            <p:cNvSpPr/>
            <p:nvPr/>
          </p:nvSpPr>
          <p:spPr>
            <a:xfrm>
              <a:off x="4354694" y="3701262"/>
              <a:ext cx="339738" cy="339738"/>
            </a:xfrm>
            <a:prstGeom prst="ellipse">
              <a:avLst/>
            </a:pr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student-with-graduation-cap_57073"/>
            <p:cNvSpPr>
              <a:spLocks noChangeAspect="1"/>
            </p:cNvSpPr>
            <p:nvPr/>
          </p:nvSpPr>
          <p:spPr bwMode="auto">
            <a:xfrm>
              <a:off x="4424477" y="3738438"/>
              <a:ext cx="201712" cy="24015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txBody>
            <a:bodyPr/>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2"/>
          <p:cNvSpPr txBox="1"/>
          <p:nvPr>
            <p:custDataLst>
              <p:tags r:id="rId1"/>
            </p:custDataLst>
          </p:nvPr>
        </p:nvSpPr>
        <p:spPr>
          <a:xfrm>
            <a:off x="3294527" y="359123"/>
            <a:ext cx="6738062"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latin typeface="思源宋体 Heavy" panose="02020900000000000000" pitchFamily="18" charset="-122"/>
                <a:ea typeface="思源宋体 Heavy" panose="02020900000000000000" pitchFamily="18" charset="-122"/>
              </a:rPr>
              <a:t>Dense </a:t>
            </a:r>
            <a:r>
              <a:rPr lang="en-US" altLang="zh-CN" sz="3200" b="0" dirty="0">
                <a:solidFill>
                  <a:srgbClr val="5D6E99"/>
                </a:solidFill>
                <a:ea typeface="思源宋体 Heavy" panose="02020900000000000000" pitchFamily="18" charset="-122"/>
              </a:rPr>
              <a:t>matrix multiplication </a:t>
            </a:r>
            <a:endParaRPr lang="de-DE" altLang="zh-CN" sz="3200" b="0" dirty="0">
              <a:solidFill>
                <a:srgbClr val="5D6E99"/>
              </a:solidFill>
              <a:ea typeface="思源宋体 Heavy" panose="02020900000000000000" pitchFamily="18" charset="-122"/>
            </a:endParaRPr>
          </a:p>
        </p:txBody>
      </p:sp>
      <p:sp>
        <p:nvSpPr>
          <p:cNvPr id="6" name="文本框 5"/>
          <p:cNvSpPr txBox="1"/>
          <p:nvPr/>
        </p:nvSpPr>
        <p:spPr>
          <a:xfrm>
            <a:off x="4487755" y="1619563"/>
            <a:ext cx="4598742" cy="646331"/>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Main matrix multiplication calculations</a:t>
            </a:r>
          </a:p>
          <a:p>
            <a:pPr algn="ctr"/>
            <a:r>
              <a:rPr lang="en-US" altLang="zh-CN" dirty="0">
                <a:latin typeface="微软雅黑" panose="020B0503020204020204" pitchFamily="34" charset="-122"/>
                <a:ea typeface="微软雅黑" panose="020B0503020204020204" pitchFamily="34" charset="-122"/>
              </a:rPr>
              <a:t>in </a:t>
            </a:r>
            <a:r>
              <a:rPr lang="en-US" altLang="zh-CN" b="1" dirty="0" err="1">
                <a:solidFill>
                  <a:srgbClr val="5D6E99"/>
                </a:solidFill>
                <a:latin typeface="微软雅黑" panose="020B0503020204020204" pitchFamily="34" charset="-122"/>
                <a:ea typeface="微软雅黑" panose="020B0503020204020204" pitchFamily="34" charset="-122"/>
              </a:rPr>
              <a:t>Encorder</a:t>
            </a:r>
            <a:endParaRPr lang="zh-CN" altLang="en-US" b="1" dirty="0">
              <a:solidFill>
                <a:srgbClr val="5D6E9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9126479" y="2060695"/>
            <a:ext cx="2989889" cy="2472177"/>
          </a:xfrm>
          <a:prstGeom prst="rect">
            <a:avLst/>
          </a:prstGeom>
        </p:spPr>
      </p:pic>
      <p:pic>
        <p:nvPicPr>
          <p:cNvPr id="14" name="图片 13"/>
          <p:cNvPicPr>
            <a:picLocks noChangeAspect="1"/>
          </p:cNvPicPr>
          <p:nvPr/>
        </p:nvPicPr>
        <p:blipFill>
          <a:blip r:embed="rId5"/>
          <a:stretch>
            <a:fillRect/>
          </a:stretch>
        </p:blipFill>
        <p:spPr>
          <a:xfrm>
            <a:off x="4721850" y="2468799"/>
            <a:ext cx="4174127" cy="488711"/>
          </a:xfrm>
          <a:prstGeom prst="rect">
            <a:avLst/>
          </a:prstGeom>
        </p:spPr>
      </p:pic>
      <p:pic>
        <p:nvPicPr>
          <p:cNvPr id="16" name="图片 15"/>
          <p:cNvPicPr>
            <a:picLocks noChangeAspect="1"/>
          </p:cNvPicPr>
          <p:nvPr/>
        </p:nvPicPr>
        <p:blipFill>
          <a:blip r:embed="rId6"/>
          <a:stretch>
            <a:fillRect/>
          </a:stretch>
        </p:blipFill>
        <p:spPr>
          <a:xfrm>
            <a:off x="5129047" y="3166825"/>
            <a:ext cx="3533871" cy="1156732"/>
          </a:xfrm>
          <a:prstGeom prst="rect">
            <a:avLst/>
          </a:prstGeom>
        </p:spPr>
      </p:pic>
      <p:pic>
        <p:nvPicPr>
          <p:cNvPr id="18" name="图片 17"/>
          <p:cNvPicPr>
            <a:picLocks noChangeAspect="1"/>
          </p:cNvPicPr>
          <p:nvPr/>
        </p:nvPicPr>
        <p:blipFill>
          <a:blip r:embed="rId7"/>
          <a:stretch>
            <a:fillRect/>
          </a:stretch>
        </p:blipFill>
        <p:spPr>
          <a:xfrm>
            <a:off x="6138042" y="4532872"/>
            <a:ext cx="1764594" cy="476827"/>
          </a:xfrm>
          <a:prstGeom prst="rect">
            <a:avLst/>
          </a:prstGeom>
        </p:spPr>
      </p:pic>
      <p:pic>
        <p:nvPicPr>
          <p:cNvPr id="13" name="图片 12"/>
          <p:cNvPicPr>
            <a:picLocks noChangeAspect="1"/>
          </p:cNvPicPr>
          <p:nvPr/>
        </p:nvPicPr>
        <p:blipFill rotWithShape="1">
          <a:blip r:embed="rId8"/>
          <a:srcRect r="50106"/>
          <a:stretch>
            <a:fillRect/>
          </a:stretch>
        </p:blipFill>
        <p:spPr>
          <a:xfrm>
            <a:off x="378628" y="1557265"/>
            <a:ext cx="3805780" cy="1871735"/>
          </a:xfrm>
          <a:prstGeom prst="rect">
            <a:avLst/>
          </a:prstGeom>
        </p:spPr>
      </p:pic>
      <p:pic>
        <p:nvPicPr>
          <p:cNvPr id="15" name="图片 14"/>
          <p:cNvPicPr>
            <a:picLocks noChangeAspect="1"/>
          </p:cNvPicPr>
          <p:nvPr/>
        </p:nvPicPr>
        <p:blipFill rotWithShape="1">
          <a:blip r:embed="rId8"/>
          <a:srcRect l="50106"/>
          <a:stretch>
            <a:fillRect/>
          </a:stretch>
        </p:blipFill>
        <p:spPr>
          <a:xfrm>
            <a:off x="440591" y="3512581"/>
            <a:ext cx="3805552" cy="1871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441435" y="1615283"/>
            <a:ext cx="5349704" cy="3627434"/>
          </a:xfrm>
          <a:prstGeom prst="rect">
            <a:avLst/>
          </a:prstGeom>
        </p:spPr>
      </p:pic>
      <p:pic>
        <p:nvPicPr>
          <p:cNvPr id="8" name="图片 7"/>
          <p:cNvPicPr>
            <a:picLocks noChangeAspect="1"/>
          </p:cNvPicPr>
          <p:nvPr/>
        </p:nvPicPr>
        <p:blipFill>
          <a:blip r:embed="rId5"/>
          <a:stretch>
            <a:fillRect/>
          </a:stretch>
        </p:blipFill>
        <p:spPr>
          <a:xfrm>
            <a:off x="6096000" y="1370835"/>
            <a:ext cx="5833241" cy="4682700"/>
          </a:xfrm>
          <a:prstGeom prst="rect">
            <a:avLst/>
          </a:prstGeom>
        </p:spPr>
      </p:pic>
      <p:sp>
        <p:nvSpPr>
          <p:cNvPr id="9" name="PA_文本框 2"/>
          <p:cNvSpPr txBox="1"/>
          <p:nvPr>
            <p:custDataLst>
              <p:tags r:id="rId1"/>
            </p:custDataLst>
          </p:nvPr>
        </p:nvSpPr>
        <p:spPr>
          <a:xfrm>
            <a:off x="3357590" y="343970"/>
            <a:ext cx="6738062" cy="64158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de-DE" altLang="zh-CN" sz="3200" b="0" dirty="0">
                <a:solidFill>
                  <a:srgbClr val="5D6E99"/>
                </a:solidFill>
                <a:latin typeface="思源宋体 Heavy" panose="02020900000000000000" pitchFamily="18" charset="-122"/>
                <a:ea typeface="思源宋体 Heavy" panose="02020900000000000000" pitchFamily="18" charset="-122"/>
              </a:rPr>
              <a:t>LLM</a:t>
            </a:r>
            <a:r>
              <a:rPr lang="en-US" altLang="zh-CN" sz="3200" b="0" dirty="0">
                <a:solidFill>
                  <a:srgbClr val="5D6E99"/>
                </a:solidFill>
                <a:latin typeface="思源宋体 Heavy" panose="02020900000000000000" pitchFamily="18" charset="-122"/>
                <a:ea typeface="思源宋体 Heavy" panose="02020900000000000000" pitchFamily="18" charset="-122"/>
              </a:rPr>
              <a:t>s (</a:t>
            </a:r>
            <a:r>
              <a:rPr lang="en-US" altLang="zh-CN" sz="3200" b="0" i="0" u="none" strike="noStrike" baseline="0" dirty="0">
                <a:latin typeface="LinLibertineT"/>
              </a:rPr>
              <a:t>large language models </a:t>
            </a:r>
            <a:r>
              <a:rPr lang="en-US" altLang="zh-CN" sz="3200" b="0" dirty="0">
                <a:solidFill>
                  <a:srgbClr val="5D6E99"/>
                </a:solidFill>
                <a:latin typeface="思源宋体 Heavy" panose="02020900000000000000" pitchFamily="18" charset="-122"/>
                <a:ea typeface="思源宋体 Heavy" panose="02020900000000000000" pitchFamily="18" charset="-122"/>
              </a:rPr>
              <a:t>)</a:t>
            </a:r>
            <a:endParaRPr lang="de-DE" altLang="zh-CN" sz="3200" b="0" dirty="0">
              <a:solidFill>
                <a:srgbClr val="5D6E99"/>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63902" y="1509970"/>
            <a:ext cx="4386431" cy="4375824"/>
          </a:xfrm>
          <a:prstGeom prst="rect">
            <a:avLst/>
          </a:prstGeom>
        </p:spPr>
      </p:pic>
      <p:pic>
        <p:nvPicPr>
          <p:cNvPr id="5" name="图片 4"/>
          <p:cNvPicPr>
            <a:picLocks noChangeAspect="1"/>
          </p:cNvPicPr>
          <p:nvPr/>
        </p:nvPicPr>
        <p:blipFill>
          <a:blip r:embed="rId4"/>
          <a:stretch>
            <a:fillRect/>
          </a:stretch>
        </p:blipFill>
        <p:spPr>
          <a:xfrm>
            <a:off x="758495" y="564629"/>
            <a:ext cx="3792485" cy="815153"/>
          </a:xfrm>
          <a:prstGeom prst="rect">
            <a:avLst/>
          </a:prstGeom>
        </p:spPr>
      </p:pic>
      <p:pic>
        <p:nvPicPr>
          <p:cNvPr id="7" name="图片 6"/>
          <p:cNvPicPr>
            <a:picLocks noChangeAspect="1"/>
          </p:cNvPicPr>
          <p:nvPr/>
        </p:nvPicPr>
        <p:blipFill>
          <a:blip r:embed="rId5"/>
          <a:stretch>
            <a:fillRect/>
          </a:stretch>
        </p:blipFill>
        <p:spPr>
          <a:xfrm>
            <a:off x="6096000" y="754006"/>
            <a:ext cx="4736784" cy="2670740"/>
          </a:xfrm>
          <a:prstGeom prst="rect">
            <a:avLst/>
          </a:prstGeom>
        </p:spPr>
      </p:pic>
      <p:sp>
        <p:nvSpPr>
          <p:cNvPr id="8" name="文本框 7"/>
          <p:cNvSpPr txBox="1"/>
          <p:nvPr/>
        </p:nvSpPr>
        <p:spPr>
          <a:xfrm>
            <a:off x="2146826" y="6013656"/>
            <a:ext cx="1420582" cy="400110"/>
          </a:xfrm>
          <a:prstGeom prst="rect">
            <a:avLst/>
          </a:prstGeom>
          <a:noFill/>
        </p:spPr>
        <p:txBody>
          <a:bodyPr wrap="none" rtlCol="0">
            <a:spAutoFit/>
          </a:bodyPr>
          <a:lstStyle/>
          <a:p>
            <a:r>
              <a:rPr lang="en-US" altLang="zh-CN" sz="2000" dirty="0"/>
              <a:t>Multi-head</a:t>
            </a:r>
            <a:endParaRPr lang="zh-CN" altLang="en-US" sz="2000" dirty="0"/>
          </a:p>
        </p:txBody>
      </p:sp>
      <p:sp>
        <p:nvSpPr>
          <p:cNvPr id="10" name="文本框 9"/>
          <p:cNvSpPr txBox="1"/>
          <p:nvPr/>
        </p:nvSpPr>
        <p:spPr>
          <a:xfrm>
            <a:off x="6572528" y="3681271"/>
            <a:ext cx="4099035" cy="369332"/>
          </a:xfrm>
          <a:prstGeom prst="rect">
            <a:avLst/>
          </a:prstGeom>
          <a:noFill/>
        </p:spPr>
        <p:txBody>
          <a:bodyPr wrap="square">
            <a:spAutoFit/>
          </a:bodyPr>
          <a:lstStyle/>
          <a:p>
            <a:r>
              <a:rPr lang="en-US" altLang="zh-CN" sz="1800" b="0" i="0" u="none" strike="noStrike" baseline="0" dirty="0">
                <a:latin typeface="LinLibertineTB"/>
              </a:rPr>
              <a:t>The graph perspective of </a:t>
            </a:r>
            <a:r>
              <a:rPr lang="en-US" altLang="zh-CN" sz="1800" b="1" i="0" u="none" strike="noStrike" baseline="0" dirty="0">
                <a:solidFill>
                  <a:srgbClr val="FF0000"/>
                </a:solidFill>
                <a:latin typeface="LinLibertineTB"/>
              </a:rPr>
              <a:t>self-attention</a:t>
            </a:r>
            <a:endParaRPr lang="zh-CN" altLang="en-US" b="1" dirty="0">
              <a:solidFill>
                <a:srgbClr val="FF0000"/>
              </a:solidFill>
            </a:endParaRPr>
          </a:p>
        </p:txBody>
      </p:sp>
      <p:pic>
        <p:nvPicPr>
          <p:cNvPr id="11" name="图片 10"/>
          <p:cNvPicPr>
            <a:picLocks noChangeAspect="1"/>
          </p:cNvPicPr>
          <p:nvPr/>
        </p:nvPicPr>
        <p:blipFill>
          <a:blip r:embed="rId6"/>
          <a:stretch>
            <a:fillRect/>
          </a:stretch>
        </p:blipFill>
        <p:spPr>
          <a:xfrm>
            <a:off x="5450530" y="4866095"/>
            <a:ext cx="3382201" cy="483672"/>
          </a:xfrm>
          <a:prstGeom prst="rect">
            <a:avLst/>
          </a:prstGeom>
        </p:spPr>
      </p:pic>
      <p:pic>
        <p:nvPicPr>
          <p:cNvPr id="14" name="图片 13"/>
          <p:cNvPicPr>
            <a:picLocks noChangeAspect="1"/>
          </p:cNvPicPr>
          <p:nvPr/>
        </p:nvPicPr>
        <p:blipFill>
          <a:blip r:embed="rId7"/>
          <a:stretch>
            <a:fillRect/>
          </a:stretch>
        </p:blipFill>
        <p:spPr>
          <a:xfrm>
            <a:off x="9376886" y="4324882"/>
            <a:ext cx="1336575" cy="17173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70022" y="760396"/>
            <a:ext cx="10669600" cy="6097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626" y="5361271"/>
            <a:ext cx="12201625" cy="1496730"/>
          </a:xfrm>
          <a:custGeom>
            <a:avLst/>
            <a:gdLst>
              <a:gd name="connsiteX0" fmla="*/ 12192000 w 12192000"/>
              <a:gd name="connsiteY0" fmla="*/ 0 h 1428504"/>
              <a:gd name="connsiteX1" fmla="*/ 12192000 w 12192000"/>
              <a:gd name="connsiteY1" fmla="*/ 1428504 h 1428504"/>
              <a:gd name="connsiteX2" fmla="*/ 0 w 12192000"/>
              <a:gd name="connsiteY2" fmla="*/ 1428504 h 1428504"/>
              <a:gd name="connsiteX3" fmla="*/ 0 w 12192000"/>
              <a:gd name="connsiteY3" fmla="*/ 495711 h 1428504"/>
              <a:gd name="connsiteX4" fmla="*/ 196114 w 12192000"/>
              <a:gd name="connsiteY4" fmla="*/ 431688 h 1428504"/>
              <a:gd name="connsiteX5" fmla="*/ 2319688 w 12192000"/>
              <a:gd name="connsiteY5" fmla="*/ 143531 h 1428504"/>
              <a:gd name="connsiteX6" fmla="*/ 7921592 w 12192000"/>
              <a:gd name="connsiteY6" fmla="*/ 1057932 h 1428504"/>
              <a:gd name="connsiteX7" fmla="*/ 12074517 w 12192000"/>
              <a:gd name="connsiteY7" fmla="*/ 44573 h 1428504"/>
              <a:gd name="connsiteX0-1" fmla="*/ 12192000 w 12192000"/>
              <a:gd name="connsiteY0-2" fmla="*/ 0 h 1428504"/>
              <a:gd name="connsiteX1-3" fmla="*/ 12192000 w 12192000"/>
              <a:gd name="connsiteY1-4" fmla="*/ 1428504 h 1428504"/>
              <a:gd name="connsiteX2-5" fmla="*/ 0 w 12192000"/>
              <a:gd name="connsiteY2-6" fmla="*/ 1428504 h 1428504"/>
              <a:gd name="connsiteX3-7" fmla="*/ 0 w 12192000"/>
              <a:gd name="connsiteY3-8" fmla="*/ 495711 h 1428504"/>
              <a:gd name="connsiteX4-9" fmla="*/ 196114 w 12192000"/>
              <a:gd name="connsiteY4-10" fmla="*/ 431688 h 1428504"/>
              <a:gd name="connsiteX5-11" fmla="*/ 2319688 w 12192000"/>
              <a:gd name="connsiteY5-12" fmla="*/ 143531 h 1428504"/>
              <a:gd name="connsiteX6-13" fmla="*/ 8123722 w 12192000"/>
              <a:gd name="connsiteY6-14" fmla="*/ 769174 h 1428504"/>
              <a:gd name="connsiteX7-15" fmla="*/ 12074517 w 12192000"/>
              <a:gd name="connsiteY7-16" fmla="*/ 44573 h 1428504"/>
              <a:gd name="connsiteX8" fmla="*/ 12192000 w 12192000"/>
              <a:gd name="connsiteY8" fmla="*/ 0 h 1428504"/>
              <a:gd name="connsiteX0-17" fmla="*/ 12192000 w 12192000"/>
              <a:gd name="connsiteY0-18" fmla="*/ 0 h 1428504"/>
              <a:gd name="connsiteX1-19" fmla="*/ 12192000 w 12192000"/>
              <a:gd name="connsiteY1-20" fmla="*/ 1428504 h 1428504"/>
              <a:gd name="connsiteX2-21" fmla="*/ 0 w 12192000"/>
              <a:gd name="connsiteY2-22" fmla="*/ 1428504 h 1428504"/>
              <a:gd name="connsiteX3-23" fmla="*/ 0 w 12192000"/>
              <a:gd name="connsiteY3-24" fmla="*/ 495711 h 1428504"/>
              <a:gd name="connsiteX4-25" fmla="*/ 196114 w 12192000"/>
              <a:gd name="connsiteY4-26" fmla="*/ 431688 h 1428504"/>
              <a:gd name="connsiteX5-27" fmla="*/ 2319688 w 12192000"/>
              <a:gd name="connsiteY5-28" fmla="*/ 143531 h 1428504"/>
              <a:gd name="connsiteX6-29" fmla="*/ 8123722 w 12192000"/>
              <a:gd name="connsiteY6-30" fmla="*/ 769174 h 1428504"/>
              <a:gd name="connsiteX7-31" fmla="*/ 12074517 w 12192000"/>
              <a:gd name="connsiteY7-32" fmla="*/ 44573 h 1428504"/>
              <a:gd name="connsiteX8-33" fmla="*/ 12192000 w 12192000"/>
              <a:gd name="connsiteY8-34" fmla="*/ 0 h 1428504"/>
              <a:gd name="connsiteX0-35" fmla="*/ 12192000 w 12192000"/>
              <a:gd name="connsiteY0-36" fmla="*/ 0 h 1428504"/>
              <a:gd name="connsiteX1-37" fmla="*/ 12192000 w 12192000"/>
              <a:gd name="connsiteY1-38" fmla="*/ 1428504 h 1428504"/>
              <a:gd name="connsiteX2-39" fmla="*/ 0 w 12192000"/>
              <a:gd name="connsiteY2-40" fmla="*/ 1428504 h 1428504"/>
              <a:gd name="connsiteX3-41" fmla="*/ 0 w 12192000"/>
              <a:gd name="connsiteY3-42" fmla="*/ 495711 h 1428504"/>
              <a:gd name="connsiteX4-43" fmla="*/ 196114 w 12192000"/>
              <a:gd name="connsiteY4-44" fmla="*/ 431688 h 1428504"/>
              <a:gd name="connsiteX5-45" fmla="*/ 2319688 w 12192000"/>
              <a:gd name="connsiteY5-46" fmla="*/ 143531 h 1428504"/>
              <a:gd name="connsiteX6-47" fmla="*/ 8325853 w 12192000"/>
              <a:gd name="connsiteY6-48" fmla="*/ 663296 h 1428504"/>
              <a:gd name="connsiteX7-49" fmla="*/ 12074517 w 12192000"/>
              <a:gd name="connsiteY7-50" fmla="*/ 44573 h 1428504"/>
              <a:gd name="connsiteX8-51" fmla="*/ 12192000 w 12192000"/>
              <a:gd name="connsiteY8-52" fmla="*/ 0 h 1428504"/>
              <a:gd name="connsiteX0-53" fmla="*/ 12192000 w 12192000"/>
              <a:gd name="connsiteY0-54" fmla="*/ 14298 h 1442802"/>
              <a:gd name="connsiteX1-55" fmla="*/ 12192000 w 12192000"/>
              <a:gd name="connsiteY1-56" fmla="*/ 1442802 h 1442802"/>
              <a:gd name="connsiteX2-57" fmla="*/ 0 w 12192000"/>
              <a:gd name="connsiteY2-58" fmla="*/ 1442802 h 1442802"/>
              <a:gd name="connsiteX3-59" fmla="*/ 0 w 12192000"/>
              <a:gd name="connsiteY3-60" fmla="*/ 510009 h 1442802"/>
              <a:gd name="connsiteX4-61" fmla="*/ 196114 w 12192000"/>
              <a:gd name="connsiteY4-62" fmla="*/ 445986 h 1442802"/>
              <a:gd name="connsiteX5-63" fmla="*/ 2319688 w 12192000"/>
              <a:gd name="connsiteY5-64" fmla="*/ 157829 h 1442802"/>
              <a:gd name="connsiteX6-65" fmla="*/ 8325853 w 12192000"/>
              <a:gd name="connsiteY6-66" fmla="*/ 677594 h 1442802"/>
              <a:gd name="connsiteX7-67" fmla="*/ 12192000 w 12192000"/>
              <a:gd name="connsiteY7-68" fmla="*/ 14298 h 1442802"/>
              <a:gd name="connsiteX0-69" fmla="*/ 12192000 w 12192000"/>
              <a:gd name="connsiteY0-70" fmla="*/ 90510 h 1519014"/>
              <a:gd name="connsiteX1-71" fmla="*/ 12192000 w 12192000"/>
              <a:gd name="connsiteY1-72" fmla="*/ 1519014 h 1519014"/>
              <a:gd name="connsiteX2-73" fmla="*/ 0 w 12192000"/>
              <a:gd name="connsiteY2-74" fmla="*/ 1519014 h 1519014"/>
              <a:gd name="connsiteX3-75" fmla="*/ 0 w 12192000"/>
              <a:gd name="connsiteY3-76" fmla="*/ 586221 h 1519014"/>
              <a:gd name="connsiteX4-77" fmla="*/ 196114 w 12192000"/>
              <a:gd name="connsiteY4-78" fmla="*/ 522198 h 1519014"/>
              <a:gd name="connsiteX5-79" fmla="*/ 2319688 w 12192000"/>
              <a:gd name="connsiteY5-80" fmla="*/ 234041 h 1519014"/>
              <a:gd name="connsiteX6-81" fmla="*/ 8325853 w 12192000"/>
              <a:gd name="connsiteY6-82" fmla="*/ 753806 h 1519014"/>
              <a:gd name="connsiteX7-83" fmla="*/ 12192000 w 12192000"/>
              <a:gd name="connsiteY7-84" fmla="*/ 90510 h 1519014"/>
              <a:gd name="connsiteX0-85" fmla="*/ 12192000 w 12192000"/>
              <a:gd name="connsiteY0-86" fmla="*/ 81535 h 1510039"/>
              <a:gd name="connsiteX1-87" fmla="*/ 12192000 w 12192000"/>
              <a:gd name="connsiteY1-88" fmla="*/ 1510039 h 1510039"/>
              <a:gd name="connsiteX2-89" fmla="*/ 0 w 12192000"/>
              <a:gd name="connsiteY2-90" fmla="*/ 1510039 h 1510039"/>
              <a:gd name="connsiteX3-91" fmla="*/ 0 w 12192000"/>
              <a:gd name="connsiteY3-92" fmla="*/ 577246 h 1510039"/>
              <a:gd name="connsiteX4-93" fmla="*/ 196114 w 12192000"/>
              <a:gd name="connsiteY4-94" fmla="*/ 513223 h 1510039"/>
              <a:gd name="connsiteX5-95" fmla="*/ 2319688 w 12192000"/>
              <a:gd name="connsiteY5-96" fmla="*/ 225066 h 1510039"/>
              <a:gd name="connsiteX6-97" fmla="*/ 8065971 w 12192000"/>
              <a:gd name="connsiteY6-98" fmla="*/ 889210 h 1510039"/>
              <a:gd name="connsiteX7-99" fmla="*/ 12192000 w 12192000"/>
              <a:gd name="connsiteY7-100" fmla="*/ 81535 h 1510039"/>
              <a:gd name="connsiteX0-101" fmla="*/ 12192000 w 12192000"/>
              <a:gd name="connsiteY0-102" fmla="*/ 81535 h 1510039"/>
              <a:gd name="connsiteX1-103" fmla="*/ 12192000 w 12192000"/>
              <a:gd name="connsiteY1-104" fmla="*/ 1510039 h 1510039"/>
              <a:gd name="connsiteX2-105" fmla="*/ 0 w 12192000"/>
              <a:gd name="connsiteY2-106" fmla="*/ 1510039 h 1510039"/>
              <a:gd name="connsiteX3-107" fmla="*/ 0 w 12192000"/>
              <a:gd name="connsiteY3-108" fmla="*/ 577246 h 1510039"/>
              <a:gd name="connsiteX4-109" fmla="*/ 2319688 w 12192000"/>
              <a:gd name="connsiteY4-110" fmla="*/ 225066 h 1510039"/>
              <a:gd name="connsiteX5-111" fmla="*/ 8065971 w 12192000"/>
              <a:gd name="connsiteY5-112" fmla="*/ 889210 h 1510039"/>
              <a:gd name="connsiteX6-113" fmla="*/ 12192000 w 12192000"/>
              <a:gd name="connsiteY6-114" fmla="*/ 81535 h 1510039"/>
              <a:gd name="connsiteX0-115" fmla="*/ 12192000 w 12192000"/>
              <a:gd name="connsiteY0-116" fmla="*/ 81535 h 1510039"/>
              <a:gd name="connsiteX1-117" fmla="*/ 12192000 w 12192000"/>
              <a:gd name="connsiteY1-118" fmla="*/ 1510039 h 1510039"/>
              <a:gd name="connsiteX2-119" fmla="*/ 0 w 12192000"/>
              <a:gd name="connsiteY2-120" fmla="*/ 1510039 h 1510039"/>
              <a:gd name="connsiteX3-121" fmla="*/ 0 w 12192000"/>
              <a:gd name="connsiteY3-122" fmla="*/ 577246 h 1510039"/>
              <a:gd name="connsiteX4-123" fmla="*/ 2319688 w 12192000"/>
              <a:gd name="connsiteY4-124" fmla="*/ 225066 h 1510039"/>
              <a:gd name="connsiteX5-125" fmla="*/ 8065971 w 12192000"/>
              <a:gd name="connsiteY5-126" fmla="*/ 889210 h 1510039"/>
              <a:gd name="connsiteX6-127" fmla="*/ 12192000 w 12192000"/>
              <a:gd name="connsiteY6-128" fmla="*/ 81535 h 1510039"/>
              <a:gd name="connsiteX0-129" fmla="*/ 12192000 w 12192000"/>
              <a:gd name="connsiteY0-130" fmla="*/ 81535 h 1510039"/>
              <a:gd name="connsiteX1-131" fmla="*/ 12192000 w 12192000"/>
              <a:gd name="connsiteY1-132" fmla="*/ 1510039 h 1510039"/>
              <a:gd name="connsiteX2-133" fmla="*/ 0 w 12192000"/>
              <a:gd name="connsiteY2-134" fmla="*/ 1510039 h 1510039"/>
              <a:gd name="connsiteX3-135" fmla="*/ 0 w 12192000"/>
              <a:gd name="connsiteY3-136" fmla="*/ 577246 h 1510039"/>
              <a:gd name="connsiteX4-137" fmla="*/ 2319688 w 12192000"/>
              <a:gd name="connsiteY4-138" fmla="*/ 225066 h 1510039"/>
              <a:gd name="connsiteX5-139" fmla="*/ 8065971 w 12192000"/>
              <a:gd name="connsiteY5-140" fmla="*/ 889210 h 1510039"/>
              <a:gd name="connsiteX6-141" fmla="*/ 12192000 w 12192000"/>
              <a:gd name="connsiteY6-142" fmla="*/ 81535 h 1510039"/>
              <a:gd name="connsiteX0-143" fmla="*/ 12192000 w 12192000"/>
              <a:gd name="connsiteY0-144" fmla="*/ 81535 h 1510039"/>
              <a:gd name="connsiteX1-145" fmla="*/ 12192000 w 12192000"/>
              <a:gd name="connsiteY1-146" fmla="*/ 1510039 h 1510039"/>
              <a:gd name="connsiteX2-147" fmla="*/ 0 w 12192000"/>
              <a:gd name="connsiteY2-148" fmla="*/ 1510039 h 1510039"/>
              <a:gd name="connsiteX3-149" fmla="*/ 0 w 12192000"/>
              <a:gd name="connsiteY3-150" fmla="*/ 577246 h 1510039"/>
              <a:gd name="connsiteX4-151" fmla="*/ 2820202 w 12192000"/>
              <a:gd name="connsiteY4-152" fmla="*/ 244316 h 1510039"/>
              <a:gd name="connsiteX5-153" fmla="*/ 8065971 w 12192000"/>
              <a:gd name="connsiteY5-154" fmla="*/ 889210 h 1510039"/>
              <a:gd name="connsiteX6-155" fmla="*/ 12192000 w 12192000"/>
              <a:gd name="connsiteY6-156" fmla="*/ 81535 h 1510039"/>
              <a:gd name="connsiteX0-157" fmla="*/ 12192000 w 12192000"/>
              <a:gd name="connsiteY0-158" fmla="*/ 84322 h 1512826"/>
              <a:gd name="connsiteX1-159" fmla="*/ 12192000 w 12192000"/>
              <a:gd name="connsiteY1-160" fmla="*/ 1512826 h 1512826"/>
              <a:gd name="connsiteX2-161" fmla="*/ 0 w 12192000"/>
              <a:gd name="connsiteY2-162" fmla="*/ 1512826 h 1512826"/>
              <a:gd name="connsiteX3-163" fmla="*/ 0 w 12192000"/>
              <a:gd name="connsiteY3-164" fmla="*/ 580033 h 1512826"/>
              <a:gd name="connsiteX4-165" fmla="*/ 2820202 w 12192000"/>
              <a:gd name="connsiteY4-166" fmla="*/ 247103 h 1512826"/>
              <a:gd name="connsiteX5-167" fmla="*/ 7603958 w 12192000"/>
              <a:gd name="connsiteY5-168" fmla="*/ 843871 h 1512826"/>
              <a:gd name="connsiteX6-169" fmla="*/ 12192000 w 12192000"/>
              <a:gd name="connsiteY6-170" fmla="*/ 84322 h 1512826"/>
              <a:gd name="connsiteX0-171" fmla="*/ 12192000 w 12192000"/>
              <a:gd name="connsiteY0-172" fmla="*/ 84322 h 1512826"/>
              <a:gd name="connsiteX1-173" fmla="*/ 12192000 w 12192000"/>
              <a:gd name="connsiteY1-174" fmla="*/ 1512826 h 1512826"/>
              <a:gd name="connsiteX2-175" fmla="*/ 0 w 12192000"/>
              <a:gd name="connsiteY2-176" fmla="*/ 1512826 h 1512826"/>
              <a:gd name="connsiteX3-177" fmla="*/ 0 w 12192000"/>
              <a:gd name="connsiteY3-178" fmla="*/ 580033 h 1512826"/>
              <a:gd name="connsiteX4-179" fmla="*/ 2820202 w 12192000"/>
              <a:gd name="connsiteY4-180" fmla="*/ 247103 h 1512826"/>
              <a:gd name="connsiteX5-181" fmla="*/ 7603958 w 12192000"/>
              <a:gd name="connsiteY5-182" fmla="*/ 843871 h 1512826"/>
              <a:gd name="connsiteX6-183" fmla="*/ 12192000 w 12192000"/>
              <a:gd name="connsiteY6-184" fmla="*/ 84322 h 1512826"/>
              <a:gd name="connsiteX0-185" fmla="*/ 12192000 w 12192000"/>
              <a:gd name="connsiteY0-186" fmla="*/ 84322 h 1512826"/>
              <a:gd name="connsiteX1-187" fmla="*/ 12192000 w 12192000"/>
              <a:gd name="connsiteY1-188" fmla="*/ 1512826 h 1512826"/>
              <a:gd name="connsiteX2-189" fmla="*/ 0 w 12192000"/>
              <a:gd name="connsiteY2-190" fmla="*/ 1512826 h 1512826"/>
              <a:gd name="connsiteX3-191" fmla="*/ 0 w 12192000"/>
              <a:gd name="connsiteY3-192" fmla="*/ 580033 h 1512826"/>
              <a:gd name="connsiteX4-193" fmla="*/ 2820202 w 12192000"/>
              <a:gd name="connsiteY4-194" fmla="*/ 247103 h 1512826"/>
              <a:gd name="connsiteX5-195" fmla="*/ 7603958 w 12192000"/>
              <a:gd name="connsiteY5-196" fmla="*/ 843871 h 1512826"/>
              <a:gd name="connsiteX6-197" fmla="*/ 12192000 w 12192000"/>
              <a:gd name="connsiteY6-198" fmla="*/ 84322 h 1512826"/>
              <a:gd name="connsiteX0-199" fmla="*/ 12192000 w 12192000"/>
              <a:gd name="connsiteY0-200" fmla="*/ 84322 h 1512826"/>
              <a:gd name="connsiteX1-201" fmla="*/ 12192000 w 12192000"/>
              <a:gd name="connsiteY1-202" fmla="*/ 1512826 h 1512826"/>
              <a:gd name="connsiteX2-203" fmla="*/ 0 w 12192000"/>
              <a:gd name="connsiteY2-204" fmla="*/ 1512826 h 1512826"/>
              <a:gd name="connsiteX3-205" fmla="*/ 0 w 12192000"/>
              <a:gd name="connsiteY3-206" fmla="*/ 580033 h 1512826"/>
              <a:gd name="connsiteX4-207" fmla="*/ 3051208 w 12192000"/>
              <a:gd name="connsiteY4-208" fmla="*/ 80553 h 1512826"/>
              <a:gd name="connsiteX5-209" fmla="*/ 7603958 w 12192000"/>
              <a:gd name="connsiteY5-210" fmla="*/ 843871 h 1512826"/>
              <a:gd name="connsiteX6-211" fmla="*/ 12192000 w 12192000"/>
              <a:gd name="connsiteY6-212" fmla="*/ 84322 h 1512826"/>
              <a:gd name="connsiteX0-213" fmla="*/ 12192000 w 12192000"/>
              <a:gd name="connsiteY0-214" fmla="*/ 77682 h 1506186"/>
              <a:gd name="connsiteX1-215" fmla="*/ 12192000 w 12192000"/>
              <a:gd name="connsiteY1-216" fmla="*/ 1506186 h 1506186"/>
              <a:gd name="connsiteX2-217" fmla="*/ 0 w 12192000"/>
              <a:gd name="connsiteY2-218" fmla="*/ 1506186 h 1506186"/>
              <a:gd name="connsiteX3-219" fmla="*/ 0 w 12192000"/>
              <a:gd name="connsiteY3-220" fmla="*/ 573393 h 1506186"/>
              <a:gd name="connsiteX4-221" fmla="*/ 3051208 w 12192000"/>
              <a:gd name="connsiteY4-222" fmla="*/ 73913 h 1506186"/>
              <a:gd name="connsiteX5-223" fmla="*/ 7565457 w 12192000"/>
              <a:gd name="connsiteY5-224" fmla="*/ 957518 h 1506186"/>
              <a:gd name="connsiteX6-225" fmla="*/ 12192000 w 12192000"/>
              <a:gd name="connsiteY6-226" fmla="*/ 77682 h 1506186"/>
              <a:gd name="connsiteX0-227" fmla="*/ 12192000 w 12192000"/>
              <a:gd name="connsiteY0-228" fmla="*/ 77682 h 1506186"/>
              <a:gd name="connsiteX1-229" fmla="*/ 12192000 w 12192000"/>
              <a:gd name="connsiteY1-230" fmla="*/ 1506186 h 1506186"/>
              <a:gd name="connsiteX2-231" fmla="*/ 0 w 12192000"/>
              <a:gd name="connsiteY2-232" fmla="*/ 1506186 h 1506186"/>
              <a:gd name="connsiteX3-233" fmla="*/ 0 w 12192000"/>
              <a:gd name="connsiteY3-234" fmla="*/ 573393 h 1506186"/>
              <a:gd name="connsiteX4-235" fmla="*/ 2983831 w 12192000"/>
              <a:gd name="connsiteY4-236" fmla="*/ 147935 h 1506186"/>
              <a:gd name="connsiteX5-237" fmla="*/ 7565457 w 12192000"/>
              <a:gd name="connsiteY5-238" fmla="*/ 957518 h 1506186"/>
              <a:gd name="connsiteX6-239" fmla="*/ 12192000 w 12192000"/>
              <a:gd name="connsiteY6-240" fmla="*/ 77682 h 1506186"/>
              <a:gd name="connsiteX0-241" fmla="*/ 12201625 w 12201625"/>
              <a:gd name="connsiteY0-242" fmla="*/ 77682 h 1506186"/>
              <a:gd name="connsiteX1-243" fmla="*/ 12201625 w 12201625"/>
              <a:gd name="connsiteY1-244" fmla="*/ 1506186 h 1506186"/>
              <a:gd name="connsiteX2-245" fmla="*/ 9625 w 12201625"/>
              <a:gd name="connsiteY2-246" fmla="*/ 1506186 h 1506186"/>
              <a:gd name="connsiteX3-247" fmla="*/ 0 w 12201625"/>
              <a:gd name="connsiteY3-248" fmla="*/ 804711 h 1506186"/>
              <a:gd name="connsiteX4-249" fmla="*/ 2993456 w 12201625"/>
              <a:gd name="connsiteY4-250" fmla="*/ 147935 h 1506186"/>
              <a:gd name="connsiteX5-251" fmla="*/ 7575082 w 12201625"/>
              <a:gd name="connsiteY5-252" fmla="*/ 957518 h 1506186"/>
              <a:gd name="connsiteX6-253" fmla="*/ 12201625 w 12201625"/>
              <a:gd name="connsiteY6-254" fmla="*/ 77682 h 1506186"/>
              <a:gd name="connsiteX0-255" fmla="*/ 12201625 w 12201625"/>
              <a:gd name="connsiteY0-256" fmla="*/ 77682 h 1506186"/>
              <a:gd name="connsiteX1-257" fmla="*/ 12201625 w 12201625"/>
              <a:gd name="connsiteY1-258" fmla="*/ 1506186 h 1506186"/>
              <a:gd name="connsiteX2-259" fmla="*/ 9625 w 12201625"/>
              <a:gd name="connsiteY2-260" fmla="*/ 1506186 h 1506186"/>
              <a:gd name="connsiteX3-261" fmla="*/ 0 w 12201625"/>
              <a:gd name="connsiteY3-262" fmla="*/ 647414 h 1506186"/>
              <a:gd name="connsiteX4-263" fmla="*/ 2993456 w 12201625"/>
              <a:gd name="connsiteY4-264" fmla="*/ 147935 h 1506186"/>
              <a:gd name="connsiteX5-265" fmla="*/ 7575082 w 12201625"/>
              <a:gd name="connsiteY5-266" fmla="*/ 957518 h 1506186"/>
              <a:gd name="connsiteX6-267" fmla="*/ 12201625 w 12201625"/>
              <a:gd name="connsiteY6-268" fmla="*/ 77682 h 1506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1625" h="1506186">
                <a:moveTo>
                  <a:pt x="12201625" y="77682"/>
                </a:moveTo>
                <a:lnTo>
                  <a:pt x="12201625" y="1506186"/>
                </a:lnTo>
                <a:lnTo>
                  <a:pt x="9625" y="1506186"/>
                </a:lnTo>
                <a:lnTo>
                  <a:pt x="0" y="647414"/>
                </a:lnTo>
                <a:cubicBezTo>
                  <a:pt x="386615" y="433252"/>
                  <a:pt x="1730942" y="96251"/>
                  <a:pt x="2993456" y="147935"/>
                </a:cubicBezTo>
                <a:cubicBezTo>
                  <a:pt x="4255970" y="199619"/>
                  <a:pt x="5929697" y="981440"/>
                  <a:pt x="7575082" y="957518"/>
                </a:cubicBezTo>
                <a:cubicBezTo>
                  <a:pt x="9220467" y="933596"/>
                  <a:pt x="10421486" y="-319361"/>
                  <a:pt x="12201625" y="77682"/>
                </a:cubicBezTo>
                <a:close/>
              </a:path>
            </a:pathLst>
          </a:custGeom>
          <a:solidFill>
            <a:srgbClr val="A3A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5361271"/>
            <a:ext cx="12192000" cy="1496729"/>
          </a:xfrm>
          <a:custGeom>
            <a:avLst/>
            <a:gdLst>
              <a:gd name="connsiteX0" fmla="*/ 8407607 w 12192000"/>
              <a:gd name="connsiteY0" fmla="*/ 700 h 1609435"/>
              <a:gd name="connsiteX1" fmla="*/ 11979950 w 12192000"/>
              <a:gd name="connsiteY1" fmla="*/ 623976 h 1609435"/>
              <a:gd name="connsiteX2" fmla="*/ 12192000 w 12192000"/>
              <a:gd name="connsiteY2" fmla="*/ 698356 h 1609435"/>
              <a:gd name="connsiteX3" fmla="*/ 12192000 w 12192000"/>
              <a:gd name="connsiteY3" fmla="*/ 1609435 h 1609435"/>
              <a:gd name="connsiteX4" fmla="*/ 0 w 12192000"/>
              <a:gd name="connsiteY4" fmla="*/ 1609435 h 1609435"/>
              <a:gd name="connsiteX5" fmla="*/ 0 w 12192000"/>
              <a:gd name="connsiteY5" fmla="*/ 166593 h 1609435"/>
              <a:gd name="connsiteX6" fmla="*/ 40629 w 12192000"/>
              <a:gd name="connsiteY6" fmla="*/ 163686 h 1609435"/>
              <a:gd name="connsiteX7" fmla="*/ 3738237 w 12192000"/>
              <a:gd name="connsiteY7" fmla="*/ 1146888 h 1609435"/>
              <a:gd name="connsiteX8" fmla="*/ 8407607 w 12192000"/>
              <a:gd name="connsiteY8" fmla="*/ 700 h 16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09435">
                <a:moveTo>
                  <a:pt x="8407607" y="700"/>
                </a:moveTo>
                <a:cubicBezTo>
                  <a:pt x="9569180" y="-15647"/>
                  <a:pt x="10860566" y="256477"/>
                  <a:pt x="11979950" y="623976"/>
                </a:cubicBezTo>
                <a:lnTo>
                  <a:pt x="12192000" y="698356"/>
                </a:lnTo>
                <a:lnTo>
                  <a:pt x="12192000" y="1609435"/>
                </a:lnTo>
                <a:lnTo>
                  <a:pt x="0" y="1609435"/>
                </a:lnTo>
                <a:lnTo>
                  <a:pt x="0" y="166593"/>
                </a:lnTo>
                <a:lnTo>
                  <a:pt x="40629" y="163686"/>
                </a:lnTo>
                <a:cubicBezTo>
                  <a:pt x="2001032" y="59769"/>
                  <a:pt x="2355863" y="1175455"/>
                  <a:pt x="3738237" y="1146888"/>
                </a:cubicBezTo>
                <a:cubicBezTo>
                  <a:pt x="5165204" y="1117399"/>
                  <a:pt x="6858843" y="22496"/>
                  <a:pt x="8407607" y="700"/>
                </a:cubicBezTo>
                <a:close/>
              </a:path>
            </a:pathLst>
          </a:custGeom>
          <a:solidFill>
            <a:srgbClr val="5D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文本框 2"/>
          <p:cNvSpPr txBox="1"/>
          <p:nvPr>
            <p:custDataLst>
              <p:tags r:id="rId1"/>
            </p:custDataLst>
          </p:nvPr>
        </p:nvSpPr>
        <p:spPr>
          <a:xfrm>
            <a:off x="1244078" y="2559797"/>
            <a:ext cx="9514107" cy="136595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600" b="0" dirty="0" err="1">
                <a:solidFill>
                  <a:srgbClr val="5D6E99"/>
                </a:solidFill>
                <a:latin typeface="思源宋体 Heavy" panose="02020900000000000000" pitchFamily="18" charset="-122"/>
                <a:ea typeface="思源宋体 Heavy" panose="02020900000000000000" pitchFamily="18" charset="-122"/>
              </a:rPr>
              <a:t>DOTA:Detect</a:t>
            </a:r>
            <a:r>
              <a:rPr lang="en-US" altLang="zh-CN" sz="3600" b="0" dirty="0">
                <a:solidFill>
                  <a:srgbClr val="5D6E99"/>
                </a:solidFill>
                <a:latin typeface="思源宋体 Heavy" panose="02020900000000000000" pitchFamily="18" charset="-122"/>
                <a:ea typeface="思源宋体 Heavy" panose="02020900000000000000" pitchFamily="18" charset="-122"/>
              </a:rPr>
              <a:t> and Omit Weak Attentions for Scalable Transformer Acceleration</a:t>
            </a:r>
            <a:endParaRPr lang="zh-CN" altLang="en-US" sz="3600" b="0" dirty="0">
              <a:solidFill>
                <a:srgbClr val="5D6E99"/>
              </a:solidFill>
              <a:latin typeface="思源宋体 Heavy" panose="02020900000000000000" pitchFamily="18" charset="-122"/>
              <a:ea typeface="思源宋体 Heavy" panose="02020900000000000000" pitchFamily="18" charset="-122"/>
            </a:endParaRPr>
          </a:p>
        </p:txBody>
      </p:sp>
      <p:sp>
        <p:nvSpPr>
          <p:cNvPr id="29" name="圆角矩形 28"/>
          <p:cNvSpPr/>
          <p:nvPr/>
        </p:nvSpPr>
        <p:spPr>
          <a:xfrm>
            <a:off x="5043514" y="1959530"/>
            <a:ext cx="1978281" cy="397891"/>
          </a:xfrm>
          <a:prstGeom prst="roundRect">
            <a:avLst>
              <a:gd name="adj" fmla="val 50000"/>
            </a:avLst>
          </a:prstGeom>
          <a:solidFill>
            <a:srgbClr val="A3ADC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E7F7A"/>
              </a:solidFill>
            </a:endParaRPr>
          </a:p>
        </p:txBody>
      </p:sp>
      <p:sp>
        <p:nvSpPr>
          <p:cNvPr id="30" name="矩形 29"/>
          <p:cNvSpPr/>
          <p:nvPr/>
        </p:nvSpPr>
        <p:spPr>
          <a:xfrm>
            <a:off x="5339420" y="1994525"/>
            <a:ext cx="1327460" cy="338554"/>
          </a:xfrm>
          <a:prstGeom prst="rect">
            <a:avLst/>
          </a:prstGeom>
        </p:spPr>
        <p:txBody>
          <a:bodyPr wrap="square">
            <a:spAutoFit/>
          </a:bodyPr>
          <a:lstStyle/>
          <a:p>
            <a:pPr algn="dist"/>
            <a:r>
              <a:rPr lang="en-US" altLang="zh-CN" sz="1600" b="1" dirty="0">
                <a:solidFill>
                  <a:schemeClr val="bg1"/>
                </a:solidFill>
                <a:latin typeface="微软雅黑" panose="020B0503020204020204" pitchFamily="34" charset="-122"/>
                <a:ea typeface="微软雅黑" panose="020B0503020204020204" pitchFamily="34" charset="-122"/>
              </a:rPr>
              <a:t>PART.02</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293807" y="4042043"/>
            <a:ext cx="7430492" cy="1526187"/>
          </a:xfrm>
          <a:prstGeom prst="rect">
            <a:avLst/>
          </a:prstGeom>
          <a:noFill/>
        </p:spPr>
        <p:txBody>
          <a:bodyPr wrap="square" rtlCol="0">
            <a:spAutoFit/>
          </a:bodyPr>
          <a:lstStyle/>
          <a:p>
            <a:pPr algn="ctr">
              <a:lnSpc>
                <a:spcPct val="150000"/>
              </a:lnSpc>
            </a:pP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Zheng Qu</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Liu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Liu</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Fengbin</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Tu,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Zhaodong</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Chen,</a:t>
            </a:r>
          </a:p>
          <a:p>
            <a:pPr algn="ctr">
              <a:lnSpc>
                <a:spcPct val="150000"/>
              </a:lnSpc>
            </a:pP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Yufei</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Ding, Yuan </a:t>
            </a:r>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Xie</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600" i="1" dirty="0">
                <a:solidFill>
                  <a:schemeClr val="tx1">
                    <a:lumMod val="50000"/>
                    <a:lumOff val="50000"/>
                  </a:schemeClr>
                </a:solidFill>
                <a:latin typeface="微软雅黑" panose="020B0503020204020204" pitchFamily="34" charset="-122"/>
                <a:ea typeface="微软雅黑" panose="020B0503020204020204" pitchFamily="34" charset="-122"/>
              </a:rPr>
              <a:t>UC Santa Barbara</a:t>
            </a:r>
          </a:p>
        </p:txBody>
      </p:sp>
      <p:pic>
        <p:nvPicPr>
          <p:cNvPr id="3" name="图片 2"/>
          <p:cNvPicPr>
            <a:picLocks noChangeAspect="1"/>
          </p:cNvPicPr>
          <p:nvPr/>
        </p:nvPicPr>
        <p:blipFill>
          <a:blip r:embed="rId4"/>
          <a:stretch>
            <a:fillRect/>
          </a:stretch>
        </p:blipFill>
        <p:spPr>
          <a:xfrm>
            <a:off x="770022" y="760395"/>
            <a:ext cx="3102267" cy="5106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409065" y="1988751"/>
            <a:ext cx="4854106" cy="2088351"/>
          </a:xfrm>
          <a:prstGeom prst="rect">
            <a:avLst/>
          </a:prstGeom>
        </p:spPr>
      </p:pic>
      <p:sp>
        <p:nvSpPr>
          <p:cNvPr id="6" name="文本框 5"/>
          <p:cNvSpPr txBox="1"/>
          <p:nvPr/>
        </p:nvSpPr>
        <p:spPr>
          <a:xfrm>
            <a:off x="409065" y="4235171"/>
            <a:ext cx="5255172" cy="523220"/>
          </a:xfrm>
          <a:prstGeom prst="rect">
            <a:avLst/>
          </a:prstGeom>
          <a:noFill/>
        </p:spPr>
        <p:txBody>
          <a:bodyPr wrap="square">
            <a:spAutoFit/>
          </a:bodyPr>
          <a:lstStyle/>
          <a:p>
            <a:pPr algn="ctr"/>
            <a:r>
              <a:rPr lang="en-US" altLang="zh-CN" sz="1400" b="0" i="0" u="none" strike="noStrike" baseline="0" dirty="0">
                <a:latin typeface="微软雅黑" panose="020B0503020204020204" pitchFamily="34" charset="-122"/>
                <a:ea typeface="微软雅黑" panose="020B0503020204020204" pitchFamily="34" charset="-122"/>
              </a:rPr>
              <a:t>Breakdown of attention operations vs. other operations</a:t>
            </a:r>
          </a:p>
          <a:p>
            <a:pPr algn="ctr"/>
            <a:r>
              <a:rPr lang="en-US" altLang="zh-CN" sz="1400" b="0" i="0" u="none" strike="noStrike" baseline="0" dirty="0">
                <a:latin typeface="微软雅黑" panose="020B0503020204020204" pitchFamily="34" charset="-122"/>
                <a:ea typeface="微软雅黑" panose="020B0503020204020204" pitchFamily="34" charset="-122"/>
              </a:rPr>
              <a:t>when scaling sequence length</a:t>
            </a:r>
            <a:endParaRPr lang="zh-CN" altLang="en-US" sz="3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tretch>
            <a:fillRect/>
          </a:stretch>
        </p:blipFill>
        <p:spPr>
          <a:xfrm>
            <a:off x="5775341" y="2335282"/>
            <a:ext cx="6040895" cy="1254499"/>
          </a:xfrm>
          <a:prstGeom prst="rect">
            <a:avLst/>
          </a:prstGeom>
        </p:spPr>
      </p:pic>
      <p:sp>
        <p:nvSpPr>
          <p:cNvPr id="9" name="文本框 8"/>
          <p:cNvSpPr txBox="1"/>
          <p:nvPr/>
        </p:nvSpPr>
        <p:spPr>
          <a:xfrm>
            <a:off x="6018850" y="4235171"/>
            <a:ext cx="5553879" cy="523220"/>
          </a:xfrm>
          <a:prstGeom prst="rect">
            <a:avLst/>
          </a:prstGeom>
          <a:noFill/>
        </p:spPr>
        <p:txBody>
          <a:bodyPr wrap="square">
            <a:spAutoFit/>
          </a:bodyPr>
          <a:lstStyle/>
          <a:p>
            <a:pPr algn="ctr"/>
            <a:r>
              <a:rPr lang="en-US" altLang="zh-CN" sz="1400" b="0" i="0" u="none" strike="noStrike" baseline="0" dirty="0">
                <a:latin typeface="微软雅黑" panose="020B0503020204020204" pitchFamily="34" charset="-122"/>
                <a:ea typeface="微软雅黑" panose="020B0503020204020204" pitchFamily="34" charset="-122"/>
              </a:rPr>
              <a:t>per-layer complexity and minimum number of </a:t>
            </a:r>
          </a:p>
          <a:p>
            <a:pPr algn="ctr"/>
            <a:r>
              <a:rPr lang="en-US" altLang="zh-CN" sz="1400" b="0" i="0" u="none" strike="noStrike" baseline="0" dirty="0">
                <a:latin typeface="微软雅黑" panose="020B0503020204020204" pitchFamily="34" charset="-122"/>
                <a:ea typeface="微软雅黑" panose="020B0503020204020204" pitchFamily="34" charset="-122"/>
              </a:rPr>
              <a:t>sequential operations for different layer types</a:t>
            </a:r>
            <a:endParaRPr lang="zh-CN" altLang="en-US" sz="3600" dirty="0">
              <a:latin typeface="微软雅黑" panose="020B0503020204020204" pitchFamily="34" charset="-122"/>
              <a:ea typeface="微软雅黑" panose="020B0503020204020204" pitchFamily="34" charset="-122"/>
            </a:endParaRPr>
          </a:p>
        </p:txBody>
      </p:sp>
      <p:sp>
        <p:nvSpPr>
          <p:cNvPr id="10" name="PA_文本框 2"/>
          <p:cNvSpPr txBox="1"/>
          <p:nvPr>
            <p:custDataLst>
              <p:tags r:id="rId1"/>
            </p:custDataLst>
          </p:nvPr>
        </p:nvSpPr>
        <p:spPr>
          <a:xfrm>
            <a:off x="2726969" y="804447"/>
            <a:ext cx="6738062" cy="63350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3200" b="0" dirty="0">
                <a:solidFill>
                  <a:srgbClr val="5D6E99"/>
                </a:solidFill>
                <a:latin typeface="思源宋体 Heavy" panose="02020900000000000000" pitchFamily="18" charset="-122"/>
                <a:ea typeface="思源宋体 Heavy" panose="02020900000000000000" pitchFamily="18" charset="-122"/>
              </a:rPr>
              <a:t>Computational Complexity</a:t>
            </a:r>
            <a:endParaRPr lang="de-DE" altLang="zh-CN" sz="3200" b="0" dirty="0">
              <a:solidFill>
                <a:srgbClr val="5D6E99"/>
              </a:solidFill>
              <a:ea typeface="思源宋体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jc3ZDY1MTNhNmU2ZjMzYzAwMTdkYzlhMzk0NDkxODUxIiwidXNlckNvdW50IjozfQ=="/>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4530</Words>
  <Application>Microsoft Office PowerPoint</Application>
  <PresentationFormat>宽屏</PresentationFormat>
  <Paragraphs>471</Paragraphs>
  <Slides>43</Slides>
  <Notes>34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7" baseType="lpstr">
      <vt:lpstr>Abhaya Libre ExtraBold</vt:lpstr>
      <vt:lpstr>LinLibertineT</vt:lpstr>
      <vt:lpstr>LinLibertineTB</vt:lpstr>
      <vt:lpstr>LinLibertineTBI</vt:lpstr>
      <vt:lpstr>等线</vt:lpstr>
      <vt:lpstr>等线 Light</vt:lpstr>
      <vt:lpstr>黑体</vt:lpstr>
      <vt:lpstr>思源宋体 Heavy</vt:lpstr>
      <vt:lpstr>腾祥铭宋简-W8</vt:lpstr>
      <vt:lpstr>微软雅黑</vt:lpstr>
      <vt:lpstr>Arial</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炜 周</cp:lastModifiedBy>
  <cp:revision>206</cp:revision>
  <dcterms:created xsi:type="dcterms:W3CDTF">2020-05-10T12:21:00Z</dcterms:created>
  <dcterms:modified xsi:type="dcterms:W3CDTF">2023-10-23T08:14:50Z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TemplateUUID">
    <vt:lpwstr>v1.0_mb_G9IswrgBi/t1GcKOc3x31w==</vt:lpwstr>
  </property>
  <property fmtid="{D5CDD505-2E9C-101B-9397-08002B2CF9AE}" pid="4" name="ICV">
    <vt:lpwstr>D88DFB1988BB4774AB5387A69E294217_12</vt:lpwstr>
  </property>
</Properties>
</file>